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775" r:id="rId1"/>
  </p:sldMasterIdLst>
  <p:notesMasterIdLst>
    <p:notesMasterId r:id="rId38"/>
  </p:notesMasterIdLst>
  <p:handoutMasterIdLst>
    <p:handoutMasterId r:id="rId39"/>
  </p:handoutMasterIdLst>
  <p:sldIdLst>
    <p:sldId id="261" r:id="rId2"/>
    <p:sldId id="268" r:id="rId3"/>
    <p:sldId id="289" r:id="rId4"/>
    <p:sldId id="290" r:id="rId5"/>
    <p:sldId id="291" r:id="rId6"/>
    <p:sldId id="292" r:id="rId7"/>
    <p:sldId id="293" r:id="rId8"/>
    <p:sldId id="319" r:id="rId9"/>
    <p:sldId id="295" r:id="rId10"/>
    <p:sldId id="296" r:id="rId11"/>
    <p:sldId id="298" r:id="rId12"/>
    <p:sldId id="297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287" r:id="rId33"/>
    <p:sldId id="288" r:id="rId34"/>
    <p:sldId id="318" r:id="rId35"/>
    <p:sldId id="264" r:id="rId36"/>
    <p:sldId id="267" r:id="rId37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7813D127-E799-F94B-8B21-D750288AA990}" type="datetime1">
              <a:rPr lang="de-DE"/>
              <a:pPr>
                <a:defRPr/>
              </a:pPr>
              <a:t>26.02.2019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EB121AFC-C0D0-3741-91F0-9D3E178C8D4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0068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C3086D97-C38A-FF4E-A67E-EA4458484AB6}" type="datetime1">
              <a:rPr lang="de-DE"/>
              <a:pPr>
                <a:defRPr/>
              </a:pPr>
              <a:t>26.02.2019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0CD5B49C-DAA8-2D42-AFEE-07528F5471B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9620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8" descr="PPT_Vorlage_Start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689037D-B326-7D4A-8451-796DBE81068A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136D600-9FDB-CA40-92E3-1D363ACECC9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F865-F9D4-014C-A179-48773F774BB4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70B50-DF08-A846-AD99-169CFF816A0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4F865-F9D4-014C-A179-48773F774BB4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70B50-DF08-A846-AD99-169CFF816A0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 smtClean="0"/>
              <a:t>22.9. – 26.9.2014</a:t>
            </a:r>
            <a:br>
              <a:rPr lang="de-DE" dirty="0" smtClean="0"/>
            </a:br>
            <a:r>
              <a:rPr lang="de-DE" dirty="0" smtClean="0"/>
              <a:t>WOCHE DER WIEDERBELEBUNG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F865-F9D4-014C-A179-48773F774BB4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70B50-DF08-A846-AD99-169CFF816A0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8" name="Bild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30973" r="13773" b="6820"/>
          <a:stretch/>
        </p:blipFill>
        <p:spPr>
          <a:xfrm>
            <a:off x="900000" y="2124000"/>
            <a:ext cx="6984000" cy="42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38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 descr="PPT_Vorlage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Zwischenheadline</a:t>
            </a:r>
          </a:p>
          <a:p>
            <a:pPr lvl="1"/>
            <a:r>
              <a:rPr lang="de-DE"/>
              <a:t>Copytext</a:t>
            </a:r>
          </a:p>
          <a:p>
            <a:pPr lvl="2"/>
            <a:r>
              <a:rPr lang="de-DE"/>
              <a:t>Bulletpoints</a:t>
            </a:r>
          </a:p>
          <a:p>
            <a:pPr lvl="3"/>
            <a:r>
              <a:rPr lang="de-DE"/>
              <a:t>Bildunterschrift</a:t>
            </a:r>
          </a:p>
          <a:p>
            <a:pPr lvl="4"/>
            <a:r>
              <a:rPr lang="de-DE"/>
              <a:t>Sub-Bullets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5D3F0EC-5AFF-584A-99A6-BD6D6660E50E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0" r:id="rId2"/>
    <p:sldLayoutId id="2147483842" r:id="rId3"/>
    <p:sldLayoutId id="2147483844" r:id="rId4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7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pitchFamily="-107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7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8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png"/><Relationship Id="rId4" Type="http://schemas.openxmlformats.org/officeDocument/2006/relationships/oleObject" Target="../embeddings/Microsoft_Excel_97-2003_Worksheet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latin typeface="Arial" charset="0"/>
                <a:ea typeface="Arial" pitchFamily="1" charset="0"/>
                <a:cs typeface="Arial" pitchFamily="1" charset="0"/>
              </a:rPr>
              <a:t>Telefonische Anleitung </a:t>
            </a:r>
            <a:br>
              <a:rPr lang="de-DE" sz="2000" b="1" dirty="0">
                <a:solidFill>
                  <a:srgbClr val="FFFFFF"/>
                </a:solidFill>
                <a:latin typeface="Arial" charset="0"/>
                <a:ea typeface="Arial" pitchFamily="1" charset="0"/>
                <a:cs typeface="Arial" pitchFamily="1" charset="0"/>
              </a:rPr>
            </a:br>
            <a:r>
              <a:rPr lang="de-DE" sz="2000" b="1" dirty="0">
                <a:solidFill>
                  <a:srgbClr val="FFFFFF"/>
                </a:solidFill>
                <a:latin typeface="Arial" charset="0"/>
                <a:ea typeface="Arial" pitchFamily="1" charset="0"/>
                <a:cs typeface="Arial" pitchFamily="1" charset="0"/>
              </a:rPr>
              <a:t>zur Reanimation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Zahlenspiel:</a:t>
            </a:r>
            <a:br>
              <a:rPr lang="de-DE" dirty="0" smtClean="0"/>
            </a:br>
            <a:r>
              <a:rPr lang="de-DE" dirty="0" smtClean="0"/>
              <a:t>Überleben nach Reanimation in Deutschland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de-DE" b="0" dirty="0" smtClean="0"/>
              <a:t>60 Reanimationen/100.000 Einwohner/Jahr</a:t>
            </a:r>
          </a:p>
          <a:p>
            <a:pPr>
              <a:spcAft>
                <a:spcPts val="1200"/>
              </a:spcAft>
              <a:defRPr/>
            </a:pPr>
            <a:r>
              <a:rPr lang="de-DE" b="0" dirty="0" smtClean="0"/>
              <a:t>48.000 Reanimationen/Jahr</a:t>
            </a:r>
          </a:p>
          <a:p>
            <a:pPr>
              <a:spcAft>
                <a:spcPts val="1200"/>
              </a:spcAft>
              <a:defRPr/>
            </a:pPr>
            <a:r>
              <a:rPr lang="de-DE" b="0" dirty="0" smtClean="0"/>
              <a:t>Überleben (Krankenhaus-Entlassung) ca. 15 %, d.h.</a:t>
            </a:r>
            <a:br>
              <a:rPr lang="de-DE" b="0" dirty="0" smtClean="0"/>
            </a:br>
            <a: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  <a:t>~ 40.800 Tote pro Jahr durch Herzstillstand trotz </a:t>
            </a:r>
            <a:b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  <a:t>Behandlung durch den Rettungsdienst</a:t>
            </a:r>
          </a:p>
          <a:p>
            <a:pPr>
              <a:spcAft>
                <a:spcPts val="1200"/>
              </a:spcAft>
              <a:defRPr/>
            </a:pPr>
            <a:r>
              <a:rPr lang="de-DE" b="0" dirty="0" smtClean="0"/>
              <a:t>Überleben von &gt; 25 % möglich, d.h.</a:t>
            </a:r>
            <a:br>
              <a:rPr lang="de-DE" b="0" dirty="0" smtClean="0"/>
            </a:br>
            <a: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  <a:t>~ 4.800 Menschen pro Jahr könnten gerettet werden – </a:t>
            </a:r>
            <a:b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  <a:t>vor allem durch mehr Reanimationsmaßnahmen schon </a:t>
            </a:r>
            <a:b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  <a:t>vor Eintreffen des Rettungsdienstes …</a:t>
            </a:r>
          </a:p>
          <a:p>
            <a:pPr>
              <a:spcAft>
                <a:spcPts val="1200"/>
              </a:spcAft>
              <a:buFontTx/>
              <a:buNone/>
              <a:defRPr/>
            </a:pP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FA2595-6814-8E4E-B66B-0A667755AC4A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Zahlenspiel:</a:t>
            </a:r>
            <a:br>
              <a:rPr lang="de-DE" dirty="0" smtClean="0"/>
            </a:br>
            <a:r>
              <a:rPr lang="de-DE" dirty="0" smtClean="0"/>
              <a:t>Überleben nach Reanimation in Deutschland</a:t>
            </a:r>
            <a:endParaRPr lang="de-DE" dirty="0"/>
          </a:p>
        </p:txBody>
      </p:sp>
      <p:sp>
        <p:nvSpPr>
          <p:cNvPr id="1843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60 Reanimationen/100.000 Einwohner/Jahr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48.000 Reanimationen/Jahr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Überleben (Krankenhaus-Entlassung) ca. 15 %, d.h.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~ 40.800 Tote pro Jahr durch Herzstillstand trotz </a:t>
            </a:r>
            <a:b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Behandlung durch den Rettungsdienst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Überleben von &gt; 25 % möglich, d.h.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~ 4.800 Menschen pro Jahr könnten gerettet werden – </a:t>
            </a:r>
            <a:b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vor allem durch mehr Reanimationsmaßnahmen schon </a:t>
            </a:r>
            <a:b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vor Eintreffen des Rettungsdienstes …</a:t>
            </a:r>
          </a:p>
          <a:p>
            <a:pPr>
              <a:spcAft>
                <a:spcPts val="1200"/>
              </a:spcAft>
              <a:buFontTx/>
              <a:buNone/>
            </a:pPr>
            <a:endParaRPr lang="de-DE" b="0">
              <a:solidFill>
                <a:srgbClr val="7F7F7F"/>
              </a:solidFill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308494-582F-6A4B-8698-3606A8DE7B6D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  <p:sp>
        <p:nvSpPr>
          <p:cNvPr id="18439" name="Inhaltsplatzhalter 2"/>
          <p:cNvSpPr>
            <a:spLocks/>
          </p:cNvSpPr>
          <p:nvPr/>
        </p:nvSpPr>
        <p:spPr bwMode="auto">
          <a:xfrm rot="-511640">
            <a:off x="565150" y="4359275"/>
            <a:ext cx="7837488" cy="1509713"/>
          </a:xfrm>
          <a:prstGeom prst="rect">
            <a:avLst/>
          </a:prstGeom>
          <a:solidFill>
            <a:schemeClr val="bg1">
              <a:alpha val="90195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tIns="108000" bIns="108000" anchor="ctr">
            <a:prstTxWarp prst="textNoShape">
              <a:avLst/>
            </a:prstTxWarp>
          </a:bodyPr>
          <a:lstStyle/>
          <a:p>
            <a:pPr marL="266700" indent="-2667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</a:pPr>
            <a:r>
              <a:rPr lang="de-DE" sz="2800" b="1"/>
              <a:t>Zum Vergleich:</a:t>
            </a:r>
            <a:br>
              <a:rPr lang="de-DE" sz="2800" b="1"/>
            </a:br>
            <a:r>
              <a:rPr lang="de-DE" sz="2800" b="1"/>
              <a:t>Verkehrstote pro Jahr in D: ~ 4.000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Überleben nach Reanimation:</a:t>
            </a:r>
            <a:br>
              <a:rPr lang="de-DE" dirty="0" smtClean="0"/>
            </a:br>
            <a:r>
              <a:rPr lang="de-DE" dirty="0" smtClean="0"/>
              <a:t>Lebensqualität</a:t>
            </a:r>
            <a:endParaRPr lang="de-DE" dirty="0"/>
          </a:p>
        </p:txBody>
      </p:sp>
      <p:sp>
        <p:nvSpPr>
          <p:cNvPr id="19459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6872288" cy="4035425"/>
          </a:xfrm>
        </p:spPr>
        <p:txBody>
          <a:bodyPr/>
          <a:lstStyle/>
          <a:p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r>
              <a:rPr lang="de-DE" b="0" smtClean="0">
                <a:latin typeface="Arial" pitchFamily="-107" charset="0"/>
                <a:ea typeface="ＭＳ Ｐゴシック" charset="-128"/>
              </a:rPr>
              <a:t>„Etliche Studien haben gezeigt, dass eine erfolgreiche CPR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bei den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meisten </a:t>
            </a:r>
            <a:r>
              <a:rPr lang="de-DE" b="0" smtClean="0">
                <a:latin typeface="Arial" pitchFamily="-107" charset="0"/>
                <a:ea typeface="ＭＳ Ｐゴシック" charset="-128"/>
              </a:rPr>
              <a:t>Überlebenden eine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gute </a:t>
            </a:r>
            <a:r>
              <a:rPr lang="de-DE" b="0" smtClean="0">
                <a:latin typeface="Arial" pitchFamily="-107" charset="0"/>
                <a:ea typeface="ＭＳ Ｐゴシック" charset="-128"/>
              </a:rPr>
              <a:t>Lebensqualität mit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sich bringt.“</a:t>
            </a:r>
            <a:endParaRPr lang="de-DE" b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85528-DE31-9A4F-84D4-5E863F55A158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  <p:pic>
        <p:nvPicPr>
          <p:cNvPr id="19463" name="Bild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2988" y="2282825"/>
            <a:ext cx="13557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844925" y="6108700"/>
            <a:ext cx="4883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 defTabSz="914400">
              <a:spcBef>
                <a:spcPct val="50000"/>
              </a:spcBef>
            </a:pPr>
            <a:r>
              <a:rPr lang="de-DE" sz="1400" i="1"/>
              <a:t>Europäische Leitlinien zur Reanimation, ERC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man wissen muss …</a:t>
            </a:r>
            <a:endParaRPr lang="de-DE" dirty="0"/>
          </a:p>
        </p:txBody>
      </p:sp>
      <p:sp>
        <p:nvSpPr>
          <p:cNvPr id="2048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0" smtClean="0">
                <a:latin typeface="Arial" pitchFamily="-107" charset="0"/>
                <a:ea typeface="ＭＳ Ｐゴシック" charset="-128"/>
              </a:rPr>
              <a:t>Anleitung gelingt in etwa 6 von 10 Fällen,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d.h. in 60 %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Es wird also nicht immer gelingen!</a:t>
            </a:r>
          </a:p>
          <a:p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r>
              <a:rPr lang="de-DE" b="0" smtClean="0">
                <a:latin typeface="Arial" pitchFamily="-107" charset="0"/>
                <a:ea typeface="ＭＳ Ｐゴシック" charset="-128"/>
              </a:rPr>
              <a:t>Haupt-Schwierigkeit: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Erkennung des Herzstillstandes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durch den Disponenten</a:t>
            </a:r>
          </a:p>
          <a:p>
            <a:endParaRPr lang="de-DE" b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97F3E-564D-C641-AC3C-FD52661394FF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  <p:pic>
        <p:nvPicPr>
          <p:cNvPr id="20487" name="Picture 5" descr="STIFTA_100Pro_Illu03_NOTARZTPROTOKOLL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5863" y="3303588"/>
            <a:ext cx="3603625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292600" y="6108700"/>
            <a:ext cx="4383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 defTabSz="914400">
              <a:spcBef>
                <a:spcPct val="50000"/>
              </a:spcBef>
            </a:pPr>
            <a:r>
              <a:rPr lang="de-DE" sz="1400" i="1"/>
              <a:t>Bohm K et al. Resuscitation 2009; 80: 1025-28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Es wird nicht immer gelingen …</a:t>
            </a:r>
            <a:br>
              <a:rPr lang="de-DE" dirty="0" smtClean="0"/>
            </a:br>
            <a:r>
              <a:rPr lang="de-DE" dirty="0" smtClean="0"/>
              <a:t>aber wenn doch, dann ….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185E5B-0BDC-DF4C-A930-CA3BB480F140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pic>
        <p:nvPicPr>
          <p:cNvPr id="21510" name="Picture 4" descr="Scan1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1388" y="2246313"/>
            <a:ext cx="4835525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5" descr="Scan1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775" y="3775075"/>
            <a:ext cx="43116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6" descr="Scan10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23125" y="4632325"/>
            <a:ext cx="1250950" cy="16192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… und nun?</a:t>
            </a:r>
            <a:endParaRPr lang="de-DE" dirty="0"/>
          </a:p>
        </p:txBody>
      </p:sp>
      <p:sp>
        <p:nvSpPr>
          <p:cNvPr id="2253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tabLst>
                <a:tab pos="4038600" algn="l"/>
              </a:tabLst>
            </a:pPr>
            <a:endParaRPr lang="de-DE" sz="3000" smtClean="0">
              <a:latin typeface="Arial" pitchFamily="-107" charset="0"/>
              <a:ea typeface="ＭＳ Ｐゴシック" charset="-128"/>
            </a:endParaRPr>
          </a:p>
          <a:p>
            <a:pPr marL="0" indent="0" algn="ct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endParaRPr lang="de-DE" sz="3000" smtClean="0">
              <a:latin typeface="Arial" pitchFamily="-107" charset="0"/>
              <a:ea typeface="ＭＳ Ｐゴシック" charset="-128"/>
            </a:endParaRPr>
          </a:p>
          <a:p>
            <a:pPr marL="0" indent="0" algn="ct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r>
              <a:rPr lang="de-DE" sz="3000" smtClean="0">
                <a:latin typeface="Arial" pitchFamily="-107" charset="0"/>
                <a:ea typeface="ＭＳ Ｐゴシック" charset="-128"/>
              </a:rPr>
              <a:t>„Es gibt nichts Gutes, </a:t>
            </a:r>
          </a:p>
          <a:p>
            <a:pPr marL="0" indent="0" algn="ct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r>
              <a:rPr lang="de-DE" sz="3000" smtClean="0">
                <a:latin typeface="Arial" pitchFamily="-107" charset="0"/>
                <a:ea typeface="ＭＳ Ｐゴシック" charset="-128"/>
              </a:rPr>
              <a:t>außer man tut es.“</a:t>
            </a:r>
          </a:p>
          <a:p>
            <a:pPr marL="0" indent="0" algn="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endParaRPr lang="de-DE" sz="3000" smtClean="0">
              <a:latin typeface="Arial" pitchFamily="-107" charset="0"/>
              <a:ea typeface="ＭＳ Ｐゴシック" charset="-128"/>
            </a:endParaRPr>
          </a:p>
          <a:p>
            <a:pPr marL="0" indent="0" algn="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r>
              <a:rPr lang="de-DE" smtClean="0">
                <a:latin typeface="Arial" pitchFamily="-107" charset="0"/>
                <a:ea typeface="ＭＳ Ｐゴシック" charset="-128"/>
              </a:rPr>
              <a:t>Erich Kästner  </a:t>
            </a:r>
            <a:r>
              <a:rPr lang="de-DE" b="0" smtClean="0">
                <a:latin typeface="Arial" pitchFamily="-107" charset="0"/>
                <a:ea typeface="ＭＳ Ｐゴシック" charset="-128"/>
              </a:rPr>
              <a:t> </a:t>
            </a:r>
            <a:r>
              <a:rPr lang="de-DE" i="1" smtClean="0">
                <a:latin typeface="Arial" pitchFamily="-107" charset="0"/>
                <a:ea typeface="ＭＳ Ｐゴシック" charset="-128"/>
              </a:rPr>
              <a:t>Moral</a:t>
            </a:r>
          </a:p>
          <a:p>
            <a:pPr marL="0" indent="0" algn="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endParaRPr lang="de-DE" sz="3000" smtClean="0">
              <a:latin typeface="Arial" pitchFamily="-107" charset="0"/>
              <a:ea typeface="ＭＳ Ｐゴシック" charset="-128"/>
            </a:endParaRPr>
          </a:p>
          <a:p>
            <a:pPr marL="0" indent="0">
              <a:lnSpc>
                <a:spcPct val="90000"/>
              </a:lnSpc>
              <a:tabLst>
                <a:tab pos="4038600" algn="l"/>
              </a:tabLst>
            </a:pPr>
            <a:r>
              <a:rPr lang="de-DE" sz="3000" smtClean="0">
                <a:latin typeface="Arial" pitchFamily="-107" charset="0"/>
                <a:ea typeface="ＭＳ Ｐゴシック" charset="-128"/>
              </a:rPr>
              <a:t>…</a:t>
            </a:r>
          </a:p>
          <a:p>
            <a:pPr marL="0" indent="0" algn="r">
              <a:lnSpc>
                <a:spcPct val="90000"/>
              </a:lnSpc>
              <a:buFontTx/>
              <a:buNone/>
              <a:tabLst>
                <a:tab pos="4038600" algn="l"/>
              </a:tabLst>
            </a:pPr>
            <a:endParaRPr lang="de-DE" sz="300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8BB83E-DCBF-6648-9601-91D42E5A78A1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Einführung der Telefonreanimation in </a:t>
            </a:r>
            <a:br>
              <a:rPr lang="de-DE" dirty="0" smtClean="0"/>
            </a:br>
            <a:r>
              <a:rPr lang="de-DE" dirty="0" smtClean="0"/>
              <a:t>einer Leitstelle: Innerhalb von zwei Tagen möglich!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de-DE" b="0" dirty="0" smtClean="0"/>
              <a:t>Diverse Schulungskonzepte und Empfehlungen liegen vor.</a:t>
            </a:r>
            <a:br>
              <a:rPr lang="de-DE" b="0" dirty="0" smtClean="0"/>
            </a:br>
            <a:r>
              <a:rPr lang="de-DE" b="0" dirty="0" smtClean="0">
                <a:solidFill>
                  <a:schemeClr val="bg1">
                    <a:lumMod val="50000"/>
                  </a:schemeClr>
                </a:solidFill>
              </a:rPr>
              <a:t>Seminar-Anbieter und öffentliche Institute bieten Schulungen an.</a:t>
            </a:r>
          </a:p>
          <a:p>
            <a:pPr>
              <a:spcAft>
                <a:spcPts val="1200"/>
              </a:spcAft>
              <a:defRPr/>
            </a:pPr>
            <a:r>
              <a:rPr lang="de-DE" b="0" dirty="0" smtClean="0"/>
              <a:t>Beispiel-Stundenplan:</a:t>
            </a:r>
            <a:br>
              <a:rPr lang="de-DE" b="0" dirty="0" smtClean="0"/>
            </a:br>
            <a:r>
              <a:rPr lang="de-DE" b="0" dirty="0" smtClean="0">
                <a:solidFill>
                  <a:srgbClr val="7F7F7F"/>
                </a:solidFill>
              </a:rPr>
              <a:t>Theoretische Ausbildung inkl. Konzept-Vorstellung [2 UE]</a:t>
            </a:r>
            <a:br>
              <a:rPr lang="de-DE" b="0" dirty="0" smtClean="0">
                <a:solidFill>
                  <a:srgbClr val="7F7F7F"/>
                </a:solidFill>
              </a:rPr>
            </a:br>
            <a:r>
              <a:rPr lang="de-DE" b="0" dirty="0" smtClean="0">
                <a:solidFill>
                  <a:srgbClr val="7F7F7F"/>
                </a:solidFill>
              </a:rPr>
              <a:t>Training in Kleingruppen aus 6–8 Disponenten </a:t>
            </a:r>
            <a:br>
              <a:rPr lang="de-DE" b="0" dirty="0" smtClean="0">
                <a:solidFill>
                  <a:srgbClr val="7F7F7F"/>
                </a:solidFill>
              </a:rPr>
            </a:br>
            <a:r>
              <a:rPr lang="de-DE" b="0" dirty="0" smtClean="0">
                <a:solidFill>
                  <a:srgbClr val="7F7F7F"/>
                </a:solidFill>
              </a:rPr>
              <a:t>7–9 Unterrichtseinheiten [UE]</a:t>
            </a:r>
          </a:p>
          <a:p>
            <a:pPr>
              <a:spcAft>
                <a:spcPts val="1200"/>
              </a:spcAft>
              <a:defRPr/>
            </a:pPr>
            <a:r>
              <a:rPr lang="de-DE" b="0" dirty="0" smtClean="0"/>
              <a:t>Zeitbedarf ca. zwei Tage</a:t>
            </a:r>
          </a:p>
          <a:p>
            <a:pPr>
              <a:spcAft>
                <a:spcPts val="1200"/>
              </a:spcAft>
              <a:defRPr/>
            </a:pPr>
            <a:r>
              <a:rPr lang="de-DE" b="0" dirty="0" smtClean="0"/>
              <a:t>Wichtig: Nachbesprechung von durchgeführten Einsätzen</a:t>
            </a:r>
          </a:p>
          <a:p>
            <a:pPr>
              <a:spcAft>
                <a:spcPts val="1200"/>
              </a:spcAft>
              <a:defRPr/>
            </a:pPr>
            <a:endParaRPr lang="de-DE" b="0" dirty="0" smtClean="0"/>
          </a:p>
          <a:p>
            <a:pPr marL="0" indent="0">
              <a:spcAft>
                <a:spcPts val="1200"/>
              </a:spcAft>
              <a:buFontTx/>
              <a:buNone/>
              <a:defRPr/>
            </a:pPr>
            <a:r>
              <a:rPr lang="de-DE" b="0" dirty="0" smtClean="0"/>
              <a:t>Auf den nächsten Folien sehen Sie ein Beispiel für ein Telefonprotokoll,</a:t>
            </a:r>
            <a:br>
              <a:rPr lang="de-DE" b="0" dirty="0" smtClean="0"/>
            </a:br>
            <a:r>
              <a:rPr lang="de-DE" b="0" dirty="0" smtClean="0"/>
              <a:t>das Sie in Ihrer Leitstelle einsetzen können.</a:t>
            </a:r>
          </a:p>
          <a:p>
            <a:pPr>
              <a:spcAft>
                <a:spcPts val="1200"/>
              </a:spcAft>
              <a:defRPr/>
            </a:pP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29DEB-8E6F-D540-A433-C96B3E4C268C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E48474-6FD7-D04D-BE37-33E715009282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  <p:pic>
        <p:nvPicPr>
          <p:cNvPr id="24582" name="Picture 5" descr="STIFTA_100Pro_Illu01_TELEFONIEREN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7100" y="2768600"/>
            <a:ext cx="2601913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775" y="2725738"/>
            <a:ext cx="5078413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Leitstelle: Ziele</a:t>
            </a:r>
            <a:endParaRPr lang="de-DE" dirty="0"/>
          </a:p>
        </p:txBody>
      </p:sp>
      <p:sp>
        <p:nvSpPr>
          <p:cNvPr id="25603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Erkennung von Patienten im Kreislaufstillstand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Anleitung des Anrufers oder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anderer Zeugen zur Reanimation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durch Thorax-Kompression</a:t>
            </a:r>
          </a:p>
          <a:p>
            <a:pPr>
              <a:spcAft>
                <a:spcPts val="1200"/>
              </a:spcAft>
            </a:pPr>
            <a:endParaRPr lang="de-DE" b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CB021-5250-784F-9AE5-ED66512DEF5C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  <p:pic>
        <p:nvPicPr>
          <p:cNvPr id="25607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2662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Notrufeingang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Abfrage des Patientenzustandes</a:t>
            </a:r>
          </a:p>
          <a:p>
            <a:pPr>
              <a:spcAft>
                <a:spcPts val="1200"/>
              </a:spcAft>
            </a:pPr>
            <a:endParaRPr lang="de-DE" b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E2E6E2-B1ED-7640-816E-0D9ABC273E27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  <p:pic>
        <p:nvPicPr>
          <p:cNvPr id="26631" name="Picture 5" descr="STIFTA_100Pro_Illu01_TELEFONIEREN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7425" y="2768600"/>
            <a:ext cx="2600325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Hinweis zur</a:t>
            </a:r>
            <a:br>
              <a:rPr lang="de-DE" dirty="0" smtClean="0"/>
            </a:br>
            <a:r>
              <a:rPr lang="de-DE" dirty="0" smtClean="0"/>
              <a:t>Präsentation für </a:t>
            </a:r>
            <a:r>
              <a:rPr lang="de-DE" dirty="0" err="1" smtClean="0"/>
              <a:t>Leitstellen-Disponenten</a:t>
            </a:r>
            <a:endParaRPr lang="de-DE" dirty="0"/>
          </a:p>
        </p:txBody>
      </p:sp>
      <p:sp>
        <p:nvSpPr>
          <p:cNvPr id="9219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Diese Präsentation wurde für die Zielgruppe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Leitstellen-Disponenten </a:t>
            </a:r>
            <a:br>
              <a:rPr lang="de-DE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und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Führungspersonal von Leitstellen </a:t>
            </a:r>
            <a:r>
              <a:rPr lang="de-DE" b="0" smtClean="0">
                <a:latin typeface="Arial" pitchFamily="-107" charset="0"/>
                <a:ea typeface="ＭＳ Ｐゴシック" charset="-128"/>
              </a:rPr>
              <a:t>erstellt. Sie erhalten einen Einblick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in die Telefonische Anleitung zur Reanimation, deren Sinn und Anregungen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zur Umsetzung.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Eine Ausbildung und ein Training kann diese Präsentation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nicht </a:t>
            </a:r>
            <a:r>
              <a:rPr lang="de-DE" b="0" smtClean="0">
                <a:latin typeface="Arial" pitchFamily="-107" charset="0"/>
                <a:ea typeface="ＭＳ Ｐゴシック" charset="-128"/>
              </a:rPr>
              <a:t>ersetzen.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0B8FE-4618-9849-865F-4EDF6F9D2589}" type="slidenum">
              <a:rPr lang="de-DE" smtClean="0"/>
              <a:pPr>
                <a:defRPr/>
              </a:pPr>
              <a:t>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27651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„Ist der Patient wach?“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 Wenn „nein“: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„Reagiert der Patient auf Rütteln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und Schütteln?“</a:t>
            </a:r>
          </a:p>
          <a:p>
            <a:pPr>
              <a:spcAft>
                <a:spcPts val="1200"/>
              </a:spcAft>
              <a:buFontTx/>
              <a:buNone/>
            </a:pPr>
            <a:endParaRPr lang="de-DE" b="0" smtClean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6FFFB-EFA9-C749-BC44-E26535E2EA5F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  <p:pic>
        <p:nvPicPr>
          <p:cNvPr id="27655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2867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Überprüfen der Wachheit und der Reaktion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Nutzen von Ansprache und Prüfung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der körperlichen Reaktion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r>
              <a:rPr lang="de-DE" smtClean="0">
                <a:latin typeface="Arial" pitchFamily="-107" charset="0"/>
                <a:ea typeface="ＭＳ Ｐゴシック" charset="-128"/>
              </a:rPr>
              <a:t>Ergebnis: Der Patient ist bewusstlos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163D30-5929-6343-911B-441EBCB8B485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  <p:pic>
        <p:nvPicPr>
          <p:cNvPr id="28679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8188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29699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„Atmet der Patient?“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 Wenn „ja“: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 Atmet er normal?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2EE7B-E584-5047-BC76-1B069EFC2A77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  <p:pic>
        <p:nvPicPr>
          <p:cNvPr id="29703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0723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524192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Überprüfen der Atmung 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Atmet der Patient überhaupt?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Atmet der Patient „unnormal“?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Bis zu 40 % der Patienten im frühen Herz-</a:t>
            </a:r>
            <a:b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Kreislaufstillstand zeigen Schnappatmung.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ERC-Leitlinien: Laien sollen bei Patienten mit Bewusstlosigkeit und fehlender oder nicht normaler Atmung von einem Herz-Kreislaufstillstand ausgehen.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Eine Pulsprüfung wird nicht empfohlen. 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r>
              <a:rPr lang="de-DE" smtClean="0">
                <a:latin typeface="Arial" pitchFamily="-107" charset="0"/>
                <a:ea typeface="ＭＳ Ｐゴシック" charset="-128"/>
              </a:rPr>
              <a:t>Ergebnis: Der Patient ist im Kreislaufstillstand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0FB737-CDA1-2A40-8B07-F06C13A343E2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  <p:pic>
        <p:nvPicPr>
          <p:cNvPr id="30727" name="Picture 6" descr="BDA_100Pro_Illu04_RGB _Ausschnit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0288" y="3495675"/>
            <a:ext cx="2381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1747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„Bleiben Sie am Telefon, legen Sie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nicht auf. Ich sage Ihnen jetzt was Sie tun müssen.“</a:t>
            </a:r>
          </a:p>
          <a:p>
            <a:pPr>
              <a:spcAft>
                <a:spcPts val="1200"/>
              </a:spcAft>
            </a:pPr>
            <a:r>
              <a:rPr lang="de-DE" smtClean="0">
                <a:latin typeface="Arial" pitchFamily="-107" charset="0"/>
                <a:ea typeface="ＭＳ Ｐゴシック" charset="-128"/>
              </a:rPr>
              <a:t>Alarmierung der Kräfte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„Der Rettungsdienst ist jetzt zu Ihnen unterwegs! Hören Sie mir zu, ich erkläre Ihnen, was Sie jetzt machen müssen, um zu helfen!“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8F442-DC52-AF4B-95FC-78FAC2428BF5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  <p:pic>
        <p:nvPicPr>
          <p:cNvPr id="31751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2771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„Legen Sie den Patienten auf den Boden.“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„Drehen Sie den Patienten auf den Rücken.“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„Machen Sie den Oberkörper frei.“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„Machen Sie das bitte jetzt.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Ich warte auf Sie am Telefon!“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417512-42AD-EF4B-A830-5C7245C150DF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  <p:pic>
        <p:nvPicPr>
          <p:cNvPr id="32775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3795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dirty="0" smtClean="0">
                <a:latin typeface="Arial" pitchFamily="-107" charset="0"/>
                <a:ea typeface="ＭＳ Ｐゴシック" charset="-128"/>
              </a:rPr>
              <a:t>Rückmeldung des Anrufers:</a:t>
            </a:r>
            <a:br>
              <a:rPr lang="de-DE" b="0" dirty="0" smtClean="0">
                <a:latin typeface="Arial" pitchFamily="-107" charset="0"/>
                <a:ea typeface="ＭＳ Ｐゴシック" charset="-128"/>
              </a:rPr>
            </a:br>
            <a:r>
              <a:rPr lang="de-DE" b="0" dirty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Der Patient liegt auf dem Rücken</a:t>
            </a:r>
            <a:br>
              <a:rPr lang="de-DE" b="0" dirty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</a:br>
            <a:r>
              <a:rPr lang="de-DE" b="0" dirty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Brustkorb ist frei.</a:t>
            </a:r>
          </a:p>
          <a:p>
            <a:pPr>
              <a:spcAft>
                <a:spcPts val="1200"/>
              </a:spcAft>
            </a:pPr>
            <a:r>
              <a:rPr lang="de-DE" b="0" dirty="0" smtClean="0">
                <a:latin typeface="Arial" pitchFamily="-107" charset="0"/>
                <a:ea typeface="ＭＳ Ｐゴシック" charset="-128"/>
              </a:rPr>
              <a:t>„Knien Sie sich seitlich neben den Patienten.“</a:t>
            </a:r>
          </a:p>
          <a:p>
            <a:pPr>
              <a:spcAft>
                <a:spcPts val="1200"/>
              </a:spcAft>
            </a:pPr>
            <a:r>
              <a:rPr lang="de-DE" b="0" dirty="0" smtClean="0">
                <a:latin typeface="Arial" pitchFamily="-107" charset="0"/>
                <a:ea typeface="ＭＳ Ｐゴシック" charset="-128"/>
              </a:rPr>
              <a:t>„Hören Sie mir wieder zu, ich erkläre Ihnen, was Sie jetzt machen müssen, um zu helfen!“</a:t>
            </a:r>
          </a:p>
          <a:p>
            <a:pPr>
              <a:spcAft>
                <a:spcPts val="1200"/>
              </a:spcAft>
            </a:pPr>
            <a:endParaRPr lang="de-DE" b="0" dirty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endParaRPr lang="de-DE" b="0" dirty="0" smtClean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C8930-5EAA-6542-BAE6-15957C9F08B2}" type="slidenum">
              <a:rPr lang="de-DE" smtClean="0"/>
              <a:pPr>
                <a:defRPr/>
              </a:pPr>
              <a:t>25</a:t>
            </a:fld>
            <a:endParaRPr lang="de-DE" dirty="0"/>
          </a:p>
        </p:txBody>
      </p:sp>
      <p:pic>
        <p:nvPicPr>
          <p:cNvPr id="33799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4819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4052888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dirty="0" smtClean="0">
                <a:latin typeface="Arial" pitchFamily="-107" charset="0"/>
                <a:ea typeface="ＭＳ Ｐゴシック" charset="-128"/>
              </a:rPr>
              <a:t>„Suchen Sie die Mitte des Brustkorbes auf, diese liegt ungefähr zwischen den Brustwarzen.“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01BB9C-5CB7-AD48-8620-6AD8E1DDDC66}" type="slidenum">
              <a:rPr lang="de-DE" smtClean="0"/>
              <a:pPr>
                <a:defRPr/>
              </a:pPr>
              <a:t>26</a:t>
            </a:fld>
            <a:endParaRPr lang="de-DE" dirty="0"/>
          </a:p>
        </p:txBody>
      </p:sp>
      <p:pic>
        <p:nvPicPr>
          <p:cNvPr id="34823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14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5843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4052888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„Legen Sie den Handballen einer Hand auf die Mitte des Brustkorbes.“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F8822B-E8D1-AB48-8132-0CDFE2C2E375}" type="slidenum">
              <a:rPr lang="de-DE" smtClean="0"/>
              <a:pPr>
                <a:defRPr/>
              </a:pPr>
              <a:t>27</a:t>
            </a:fld>
            <a:endParaRPr lang="de-DE" dirty="0"/>
          </a:p>
        </p:txBody>
      </p:sp>
      <p:pic>
        <p:nvPicPr>
          <p:cNvPr id="35847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99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6867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4052888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„Legen Sie die zweite Hand darauf.“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FFF70-3721-474B-8DE9-4DBFEFEC34E2}" type="slidenum">
              <a:rPr lang="de-DE" smtClean="0"/>
              <a:pPr>
                <a:defRPr/>
              </a:pPr>
              <a:t>28</a:t>
            </a:fld>
            <a:endParaRPr lang="de-DE" dirty="0"/>
          </a:p>
        </p:txBody>
      </p:sp>
      <p:pic>
        <p:nvPicPr>
          <p:cNvPr id="36871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82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latin typeface="Arial" charset="0"/>
                <a:ea typeface="Arial" pitchFamily="1" charset="0"/>
                <a:cs typeface="Arial" pitchFamily="1" charset="0"/>
              </a:rPr>
              <a:t>Telefonische Anleitung </a:t>
            </a:r>
            <a:br>
              <a:rPr lang="de-DE" sz="2000" b="1" dirty="0">
                <a:solidFill>
                  <a:srgbClr val="FFFFFF"/>
                </a:solidFill>
                <a:latin typeface="Arial" charset="0"/>
                <a:ea typeface="Arial" pitchFamily="1" charset="0"/>
                <a:cs typeface="Arial" pitchFamily="1" charset="0"/>
              </a:rPr>
            </a:br>
            <a:r>
              <a:rPr lang="de-DE" sz="2000" b="1" dirty="0">
                <a:solidFill>
                  <a:srgbClr val="FFFFFF"/>
                </a:solidFill>
                <a:latin typeface="Arial" charset="0"/>
                <a:ea typeface="Arial" pitchFamily="1" charset="0"/>
                <a:cs typeface="Arial" pitchFamily="1" charset="0"/>
              </a:rPr>
              <a:t>zur Reanimation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Protokoll</a:t>
            </a:r>
            <a:br>
              <a:rPr lang="de-DE" dirty="0" smtClean="0"/>
            </a:br>
            <a:r>
              <a:rPr lang="de-DE" dirty="0" smtClean="0"/>
              <a:t>Telefonische Anleitung zur Reanimation</a:t>
            </a:r>
            <a:endParaRPr lang="de-DE" dirty="0"/>
          </a:p>
        </p:txBody>
      </p:sp>
      <p:sp>
        <p:nvSpPr>
          <p:cNvPr id="37891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4052888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„Drücken Sie kräftig mit gestreckten Armen auf den Brustkorb und zählen Sie dabei laut mit!“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„Machen Sie das bitte jetzt.“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„Drücken Sie kräftig bis der Rettungsdienst bei Ihnen eintrifft. Wenn Sie unsicher sind, kommen Sie zurück ans Telefon. Ich bleibe für Sie am Telefon! Der Rettungsdienst ist zu Ihnen unterwegs.“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CEF7C-B9ED-6E43-B032-9439A5859FAC}" type="slidenum">
              <a:rPr lang="de-DE" smtClean="0"/>
              <a:pPr>
                <a:defRPr/>
              </a:pPr>
              <a:t>29</a:t>
            </a:fld>
            <a:endParaRPr lang="de-DE" dirty="0"/>
          </a:p>
        </p:txBody>
      </p:sp>
      <p:pic>
        <p:nvPicPr>
          <p:cNvPr id="37895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8188" y="2692400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Sonderfall:</a:t>
            </a:r>
            <a:br>
              <a:rPr lang="de-DE" dirty="0" smtClean="0"/>
            </a:br>
            <a:r>
              <a:rPr lang="de-DE" dirty="0" smtClean="0"/>
              <a:t>Patient erwacht oder zeigt Bewegungen</a:t>
            </a:r>
            <a:endParaRPr lang="de-DE" dirty="0"/>
          </a:p>
        </p:txBody>
      </p:sp>
      <p:sp>
        <p:nvSpPr>
          <p:cNvPr id="38915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054475" cy="40354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„Drehen Sie den Patienten auf die Seite.“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„Sorgen Sie dafür, dass er frei atmen kann.“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„Warten Sie bis der Rettungsdienst eintrifft!“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00418-00B3-4748-A7D3-9610898B69E5}" type="slidenum">
              <a:rPr lang="de-DE" smtClean="0"/>
              <a:pPr>
                <a:defRPr/>
              </a:pPr>
              <a:t>30</a:t>
            </a:fld>
            <a:endParaRPr lang="de-DE" dirty="0"/>
          </a:p>
        </p:txBody>
      </p:sp>
      <p:pic>
        <p:nvPicPr>
          <p:cNvPr id="38919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08375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Zusammenfassung: </a:t>
            </a:r>
            <a:br>
              <a:rPr lang="de-DE" dirty="0" smtClean="0"/>
            </a:br>
            <a:r>
              <a:rPr lang="de-DE" dirty="0" smtClean="0"/>
              <a:t>Was sollen die Laienhelfer tun?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97A4CD-5EA6-8D48-B19E-9C9DC7EA25E5}" type="slidenum">
              <a:rPr lang="de-DE" smtClean="0"/>
              <a:pPr>
                <a:defRPr/>
              </a:pPr>
              <a:t>31</a:t>
            </a:fld>
            <a:endParaRPr lang="de-DE" dirty="0"/>
          </a:p>
        </p:txBody>
      </p:sp>
      <p:pic>
        <p:nvPicPr>
          <p:cNvPr id="39942" name="Picture 21" descr="100Pro_3Grafiken_Schaubild_01_rot_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2617788"/>
            <a:ext cx="80041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Muss es eine feste Anleitung sein</a:t>
            </a:r>
            <a:br>
              <a:rPr lang="de-DE" dirty="0" smtClean="0"/>
            </a:br>
            <a:r>
              <a:rPr lang="de-DE" dirty="0" smtClean="0"/>
              <a:t>oder reicht improvisieren?</a:t>
            </a:r>
            <a:endParaRPr lang="de-DE" dirty="0"/>
          </a:p>
        </p:txBody>
      </p:sp>
      <p:sp>
        <p:nvSpPr>
          <p:cNvPr id="4096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Untersuchung einer Leitstellen-Anleitung zur Reanimation durch Laien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4 unterschiedliche Gruppen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r>
              <a:rPr lang="de-DE" smtClean="0">
                <a:latin typeface="Arial" pitchFamily="-107" charset="0"/>
                <a:ea typeface="ＭＳ Ｐゴシック" charset="-128"/>
              </a:rPr>
              <a:t>Feste Anleitung ist notwendig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Kein Unterschied, ob die Laien zuvor einen Erste-Hilfe-Kurs besucht hatten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oder nicht</a:t>
            </a:r>
          </a:p>
          <a:p>
            <a:pPr>
              <a:spcAft>
                <a:spcPts val="1200"/>
              </a:spcAf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A22E1E-84BF-AD47-A593-ED3A8A7AC675}" type="slidenum">
              <a:rPr lang="de-DE" smtClean="0"/>
              <a:pPr>
                <a:defRPr/>
              </a:pPr>
              <a:t>32</a:t>
            </a:fld>
            <a:endParaRPr lang="de-DE" dirty="0"/>
          </a:p>
        </p:txBody>
      </p:sp>
      <p:sp>
        <p:nvSpPr>
          <p:cNvPr id="40967" name="Text Box 8"/>
          <p:cNvSpPr txBox="1">
            <a:spLocks noChangeArrowheads="1"/>
          </p:cNvSpPr>
          <p:nvPr/>
        </p:nvSpPr>
        <p:spPr bwMode="auto">
          <a:xfrm>
            <a:off x="5018088" y="61087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 defTabSz="914400">
              <a:spcBef>
                <a:spcPct val="50000"/>
              </a:spcBef>
            </a:pPr>
            <a:r>
              <a:rPr lang="de-DE" sz="1400" i="1"/>
              <a:t>Carter WB et al. 1984, Ann Emerg Med</a:t>
            </a:r>
          </a:p>
        </p:txBody>
      </p:sp>
      <p:sp>
        <p:nvSpPr>
          <p:cNvPr id="40968" name="Rectangle 3"/>
          <p:cNvSpPr>
            <a:spLocks noChangeArrowheads="1"/>
          </p:cNvSpPr>
          <p:nvPr/>
        </p:nvSpPr>
        <p:spPr bwMode="auto">
          <a:xfrm>
            <a:off x="782638" y="3035300"/>
            <a:ext cx="1911350" cy="160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ctr" defTabSz="914400">
              <a:spcBef>
                <a:spcPts val="600"/>
              </a:spcBef>
            </a:pPr>
            <a:endParaRPr lang="de-DE" sz="1600">
              <a:solidFill>
                <a:schemeClr val="bg1"/>
              </a:solidFill>
              <a:ea typeface="Arial" pitchFamily="-107" charset="0"/>
              <a:cs typeface="Arial" pitchFamily="-107" charset="0"/>
            </a:endParaRPr>
          </a:p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Feste 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Anleitung</a:t>
            </a:r>
          </a:p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kein EH-Kurs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/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endParaRPr lang="de-DE" sz="1600">
              <a:solidFill>
                <a:schemeClr val="bg1"/>
              </a:solidFill>
              <a:latin typeface="Times New Roman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40969" name="Rectangle 4"/>
          <p:cNvSpPr>
            <a:spLocks noChangeArrowheads="1"/>
          </p:cNvSpPr>
          <p:nvPr/>
        </p:nvSpPr>
        <p:spPr bwMode="auto">
          <a:xfrm>
            <a:off x="2816225" y="3035300"/>
            <a:ext cx="1728788" cy="160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Feste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Anleitung</a:t>
            </a:r>
          </a:p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EH-Kurs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/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endParaRPr lang="de-DE" sz="1600">
              <a:solidFill>
                <a:schemeClr val="bg1"/>
              </a:solidFill>
              <a:ea typeface="Arial" pitchFamily="-107" charset="0"/>
              <a:cs typeface="Arial" pitchFamily="-107" charset="0"/>
            </a:endParaRPr>
          </a:p>
        </p:txBody>
      </p:sp>
      <p:sp>
        <p:nvSpPr>
          <p:cNvPr id="40970" name="Rectangle 5"/>
          <p:cNvSpPr>
            <a:spLocks noChangeArrowheads="1"/>
          </p:cNvSpPr>
          <p:nvPr/>
        </p:nvSpPr>
        <p:spPr bwMode="auto">
          <a:xfrm>
            <a:off x="4670425" y="3670300"/>
            <a:ext cx="1943100" cy="971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Improvisierte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Anleitung</a:t>
            </a:r>
          </a:p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kein EH-Kurs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 </a:t>
            </a:r>
          </a:p>
        </p:txBody>
      </p:sp>
      <p:sp>
        <p:nvSpPr>
          <p:cNvPr id="40971" name="Rectangle 6"/>
          <p:cNvSpPr>
            <a:spLocks noChangeArrowheads="1"/>
          </p:cNvSpPr>
          <p:nvPr/>
        </p:nvSpPr>
        <p:spPr bwMode="auto">
          <a:xfrm>
            <a:off x="6802438" y="3536950"/>
            <a:ext cx="1822450" cy="11049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b">
            <a:prstTxWarp prst="textNoShape">
              <a:avLst/>
            </a:prstTxWarp>
          </a:bodyPr>
          <a:lstStyle/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Improvisierte 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Anleitung</a:t>
            </a:r>
          </a:p>
          <a:p>
            <a:pPr algn="ctr" defTabSz="914400">
              <a:spcBef>
                <a:spcPts val="600"/>
              </a:spcBef>
            </a:pPr>
            <a: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EH-Kurs</a:t>
            </a:r>
            <a:br>
              <a:rPr lang="de-DE" sz="1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</a:br>
            <a:r>
              <a:rPr lang="de-DE" sz="600">
                <a:solidFill>
                  <a:schemeClr val="bg1"/>
                </a:solidFill>
                <a:ea typeface="Arial" pitchFamily="-107" charset="0"/>
                <a:cs typeface="Arial" pitchFamily="-107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Voraussetzungen zur erfolgreichen Einführung </a:t>
            </a:r>
            <a:br>
              <a:rPr lang="de-DE" dirty="0" smtClean="0"/>
            </a:br>
            <a:r>
              <a:rPr lang="de-DE" dirty="0" smtClean="0"/>
              <a:t>der Telefonreanimation in einer Leitstelle</a:t>
            </a:r>
            <a:endParaRPr lang="de-DE" dirty="0"/>
          </a:p>
        </p:txBody>
      </p:sp>
      <p:sp>
        <p:nvSpPr>
          <p:cNvPr id="419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Schulung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Theoretische Ausbildung</a:t>
            </a:r>
            <a:b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solidFill>
                  <a:srgbClr val="7F7F7F"/>
                </a:solidFill>
                <a:latin typeface="Arial" pitchFamily="-107" charset="0"/>
                <a:ea typeface="ＭＳ Ｐゴシック" charset="-128"/>
              </a:rPr>
              <a:t>Training in Kleingruppen 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Regelmäßige Fortbildung inkl. Fallbesprechungen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Seminar-Anbieter und öffentliche Institute bieten Schulungen an</a:t>
            </a:r>
          </a:p>
          <a:p>
            <a:pPr>
              <a:spcAft>
                <a:spcPts val="1200"/>
              </a:spcAft>
            </a:pPr>
            <a:endParaRPr lang="de-DE" smtClean="0">
              <a:latin typeface="Arial" pitchFamily="-107" charset="0"/>
              <a:ea typeface="ＭＳ Ｐゴシック" charset="-128"/>
            </a:endParaRPr>
          </a:p>
          <a:p>
            <a:pPr>
              <a:spcAft>
                <a:spcPts val="1200"/>
              </a:spcAft>
            </a:pPr>
            <a:r>
              <a:rPr lang="de-DE" smtClean="0">
                <a:latin typeface="Arial" pitchFamily="-107" charset="0"/>
                <a:ea typeface="ＭＳ Ｐゴシック" charset="-128"/>
              </a:rPr>
              <a:t>… fangen Sie morgen an, Leben zu retten!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40EFBB-9032-524F-8B01-23ED7EB63567}" type="slidenum">
              <a:rPr lang="de-DE" smtClean="0"/>
              <a:pPr>
                <a:defRPr/>
              </a:pPr>
              <a:t>33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4294967295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5D3F0EC-5AFF-584A-99A6-BD6D6660E50E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4294967295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4294967295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34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3"/>
          <p:cNvSpPr>
            <a:spLocks noGrp="1"/>
          </p:cNvSpPr>
          <p:nvPr>
            <p:ph type="dt" sz="half" idx="4294967295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5D3F0EC-5AFF-584A-99A6-BD6D6660E50E}" type="datetime1">
              <a:rPr lang="de-DE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4294967295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294967295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35</a:t>
            </a:fld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16.9</a:t>
            </a:r>
            <a:r>
              <a:rPr lang="de-DE" dirty="0" smtClean="0"/>
              <a:t>. – </a:t>
            </a:r>
            <a:r>
              <a:rPr lang="de-DE" dirty="0" smtClean="0"/>
              <a:t>22.9.2019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WOCHE DER WIEDERBELEBUNG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1267" name="Picture 6" descr="STIFTA_100Pro_Illu02_RETTUNGSLEITSTELLE_150dpi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3513138"/>
            <a:ext cx="403225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STIFTA_100Pro_Illu01_TELEFONIEREN_150dpi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2388" y="3705225"/>
            <a:ext cx="2081212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Präsentation für </a:t>
            </a:r>
            <a:r>
              <a:rPr lang="de-DE" dirty="0" err="1" smtClean="0"/>
              <a:t>Leitstellen-Disponenten</a:t>
            </a:r>
            <a:r>
              <a:rPr lang="de-DE" dirty="0" smtClean="0"/>
              <a:t>: </a:t>
            </a:r>
            <a:br>
              <a:rPr lang="de-DE" dirty="0" smtClean="0"/>
            </a:br>
            <a:r>
              <a:rPr lang="de-DE" dirty="0" smtClean="0"/>
              <a:t>Inhalte</a:t>
            </a:r>
            <a:endParaRPr lang="de-DE" dirty="0"/>
          </a:p>
        </p:txBody>
      </p:sp>
      <p:sp>
        <p:nvSpPr>
          <p:cNvPr id="1229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Derzeitiger Stand der Laienreanimation in Deutschland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Strategien zur Verbesserung des Überlebens nach Kreislaufstillständen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Erkennung eines Kreislaufstillstandes durch die Leitstelle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Aktivieren von Anrufern zur Hilfe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Effektive Anleitung zur Durchführung der Telefonischen Anleitung zur Herzdruckmassage</a:t>
            </a:r>
          </a:p>
          <a:p>
            <a:pPr>
              <a:spcAft>
                <a:spcPts val="1200"/>
              </a:spcAf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Hinweise zum Vorgehen bei der Einführung</a:t>
            </a:r>
            <a:endParaRPr lang="de-DE" b="0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15841B-1554-724E-B138-92CAF63F46D2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558492" cy="76517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Ist der Nutzen von Laienreanimation bewiesen?</a:t>
            </a:r>
            <a:br>
              <a:rPr lang="de-DE" dirty="0" smtClean="0"/>
            </a:br>
            <a:r>
              <a:rPr lang="de-DE" dirty="0" smtClean="0"/>
              <a:t>Entlassung aus dem Krankenhaus nach Reanimation</a:t>
            </a:r>
            <a:endParaRPr lang="de-DE" dirty="0"/>
          </a:p>
        </p:txBody>
      </p:sp>
      <p:sp>
        <p:nvSpPr>
          <p:cNvPr id="1331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tabLst>
                <a:tab pos="6726238" algn="l"/>
              </a:tabLs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Krankenhaus-Entlassung im Rahmen einer Studie		</a:t>
            </a:r>
          </a:p>
          <a:p>
            <a:pPr>
              <a:buFontTx/>
              <a:buNone/>
              <a:tabLst>
                <a:tab pos="6726238" algn="l"/>
              </a:tabLst>
            </a:pPr>
            <a:endParaRPr lang="de-DE" b="0" smtClean="0">
              <a:latin typeface="Arial" pitchFamily="-107" charset="0"/>
              <a:ea typeface="ＭＳ Ｐゴシック" charset="-128"/>
            </a:endParaRPr>
          </a:p>
          <a:p>
            <a:pPr>
              <a:tabLst>
                <a:tab pos="6726238" algn="l"/>
              </a:tabLs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 </a:t>
            </a:r>
            <a:r>
              <a:rPr lang="de-DE" b="0" u="sng" smtClean="0">
                <a:latin typeface="Arial" pitchFamily="-107" charset="0"/>
                <a:ea typeface="ＭＳ Ｐゴシック" charset="-128"/>
              </a:rPr>
              <a:t>Gesamt 	</a:t>
            </a:r>
            <a:r>
              <a:rPr lang="de-DE" u="sng" smtClean="0">
                <a:latin typeface="Arial" pitchFamily="-107" charset="0"/>
                <a:ea typeface="ＭＳ Ｐゴシック" charset="-128"/>
              </a:rPr>
              <a:t>36 %</a:t>
            </a:r>
            <a:endParaRPr lang="de-DE" b="0" u="sng" smtClean="0">
              <a:latin typeface="Arial" pitchFamily="-107" charset="0"/>
              <a:ea typeface="ＭＳ Ｐゴシック" charset="-128"/>
            </a:endParaRPr>
          </a:p>
          <a:p>
            <a:pPr>
              <a:tabLst>
                <a:tab pos="6726238" algn="l"/>
              </a:tabLst>
            </a:pPr>
            <a:r>
              <a:rPr lang="de-DE" b="0" u="sng" smtClean="0">
                <a:latin typeface="Arial" pitchFamily="-107" charset="0"/>
                <a:ea typeface="ＭＳ Ｐゴシック" charset="-128"/>
              </a:rPr>
              <a:t> Keine Maßnahmen vor Eintreffen 	</a:t>
            </a:r>
            <a:r>
              <a:rPr lang="de-DE" u="sng" smtClean="0">
                <a:latin typeface="Arial" pitchFamily="-107" charset="0"/>
                <a:ea typeface="ＭＳ Ｐゴシック" charset="-128"/>
              </a:rPr>
              <a:t>32 %</a:t>
            </a:r>
          </a:p>
          <a:p>
            <a:pPr>
              <a:tabLst>
                <a:tab pos="6726238" algn="l"/>
              </a:tabLst>
            </a:pPr>
            <a:r>
              <a:rPr lang="de-DE" b="0" u="sng" smtClean="0">
                <a:latin typeface="Arial" pitchFamily="-107" charset="0"/>
                <a:ea typeface="ＭＳ Ｐゴシック" charset="-128"/>
              </a:rPr>
              <a:t> Maßnahmen durch</a:t>
            </a:r>
            <a:r>
              <a:rPr lang="de-DE" u="sng" smtClean="0">
                <a:latin typeface="Arial" pitchFamily="-107" charset="0"/>
                <a:ea typeface="ＭＳ Ｐゴシック" charset="-128"/>
              </a:rPr>
              <a:t> </a:t>
            </a:r>
            <a:r>
              <a:rPr lang="de-DE" b="0" u="sng" smtClean="0">
                <a:latin typeface="Arial" pitchFamily="-107" charset="0"/>
                <a:ea typeface="ＭＳ Ｐゴシック" charset="-128"/>
              </a:rPr>
              <a:t>Ersthelfer </a:t>
            </a:r>
            <a:r>
              <a:rPr lang="de-DE" u="sng" smtClean="0">
                <a:latin typeface="Arial" pitchFamily="-107" charset="0"/>
                <a:ea typeface="ＭＳ Ｐゴシック" charset="-128"/>
              </a:rPr>
              <a:t>mit</a:t>
            </a:r>
            <a:r>
              <a:rPr lang="de-DE" b="0" u="sng" smtClean="0">
                <a:latin typeface="Arial" pitchFamily="-107" charset="0"/>
                <a:ea typeface="ＭＳ Ｐゴシック" charset="-128"/>
              </a:rPr>
              <a:t> Anleitung 	</a:t>
            </a:r>
            <a:r>
              <a:rPr lang="de-DE" u="sng" smtClean="0">
                <a:latin typeface="Arial" pitchFamily="-107" charset="0"/>
                <a:ea typeface="ＭＳ Ｐゴシック" charset="-128"/>
              </a:rPr>
              <a:t>43 %</a:t>
            </a:r>
          </a:p>
          <a:p>
            <a:pPr>
              <a:tabLst>
                <a:tab pos="6726238" algn="l"/>
              </a:tabLst>
            </a:pPr>
            <a:endParaRPr lang="de-DE" b="0" u="sng" smtClean="0">
              <a:latin typeface="Arial" pitchFamily="-107" charset="0"/>
              <a:ea typeface="ＭＳ Ｐゴシック" charset="-128"/>
            </a:endParaRPr>
          </a:p>
          <a:p>
            <a:pPr>
              <a:tabLst>
                <a:tab pos="6726238" algn="l"/>
              </a:tabLst>
            </a:pPr>
            <a:r>
              <a:rPr lang="de-DE" b="0" smtClean="0">
                <a:latin typeface="Arial" pitchFamily="-107" charset="0"/>
                <a:ea typeface="ＭＳ Ｐゴシック" charset="-128"/>
              </a:rPr>
              <a:t>Anzahl der Telefon-Reanimationen, die angeleitet werden müssen, </a:t>
            </a:r>
            <a:br>
              <a:rPr lang="de-DE" b="0" smtClean="0">
                <a:latin typeface="Arial" pitchFamily="-107" charset="0"/>
                <a:ea typeface="ＭＳ Ｐゴシック" charset="-128"/>
              </a:rPr>
            </a:br>
            <a:r>
              <a:rPr lang="de-DE" b="0" smtClean="0">
                <a:latin typeface="Arial" pitchFamily="-107" charset="0"/>
                <a:ea typeface="ＭＳ Ｐゴシック" charset="-128"/>
              </a:rPr>
              <a:t>um statistisch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ein Menschenleben zu retten</a:t>
            </a:r>
            <a:r>
              <a:rPr lang="de-DE" b="0" smtClean="0">
                <a:latin typeface="Arial" pitchFamily="-107" charset="0"/>
                <a:ea typeface="ＭＳ Ｐゴシック" charset="-128"/>
              </a:rPr>
              <a:t> („Number needed to treat): </a:t>
            </a:r>
            <a:r>
              <a:rPr lang="de-DE" smtClean="0">
                <a:latin typeface="Arial" pitchFamily="-107" charset="0"/>
                <a:ea typeface="ＭＳ Ｐゴシック" charset="-128"/>
              </a:rPr>
              <a:t>8,8</a:t>
            </a:r>
          </a:p>
          <a:p>
            <a:pPr>
              <a:buFontTx/>
              <a:buNone/>
              <a:tabLst>
                <a:tab pos="6726238" algn="l"/>
              </a:tabLst>
            </a:pPr>
            <a:endParaRPr lang="de-DE" smtClean="0">
              <a:latin typeface="Arial" pitchFamily="-107" charset="0"/>
              <a:ea typeface="ＭＳ Ｐゴシック" charset="-128"/>
            </a:endParaRPr>
          </a:p>
          <a:p>
            <a:pPr>
              <a:buFontTx/>
              <a:buNone/>
              <a:tabLst>
                <a:tab pos="6726238" algn="l"/>
              </a:tabLst>
            </a:pPr>
            <a:endParaRPr lang="de-DE" smtClean="0">
              <a:solidFill>
                <a:srgbClr val="9B9FA0"/>
              </a:solidFill>
              <a:latin typeface="Arial" pitchFamily="-107" charset="0"/>
              <a:ea typeface="ＭＳ Ｐゴシック" charset="-128"/>
            </a:endParaRPr>
          </a:p>
          <a:p>
            <a:pPr>
              <a:tabLst>
                <a:tab pos="6726238" algn="l"/>
              </a:tabLst>
            </a:pPr>
            <a:endParaRPr lang="de-DE">
              <a:latin typeface="Arial" pitchFamily="-107" charset="0"/>
              <a:ea typeface="ＭＳ Ｐゴシック" charset="-128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AE0908-6AE0-1A49-ADAB-35D17B407A48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4883150" y="5946775"/>
            <a:ext cx="3092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400" i="1"/>
              <a:t>Kuisma M et al., Resuscitation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Essentiell für das Überleben: </a:t>
            </a:r>
            <a:br>
              <a:rPr lang="de-DE" dirty="0" smtClean="0"/>
            </a:br>
            <a:r>
              <a:rPr lang="de-DE" dirty="0" smtClean="0"/>
              <a:t>Reanimation vor Eintreffen des Rettungsdienstes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2A1B-CA93-1545-B9CA-406AD93DE9EA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sp>
        <p:nvSpPr>
          <p:cNvPr id="14342" name="Inhaltsplatzhalter 2"/>
          <p:cNvSpPr txBox="1">
            <a:spLocks/>
          </p:cNvSpPr>
          <p:nvPr/>
        </p:nvSpPr>
        <p:spPr bwMode="auto">
          <a:xfrm>
            <a:off x="1571625" y="2130425"/>
            <a:ext cx="65024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</a:bodyPr>
          <a:lstStyle/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Herzstillstand in 60 % beobachtet</a:t>
            </a:r>
          </a:p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Reanimation vor Rettungsdienst nur in 1–28 % der Fälle (Reanimationsregister insg. 17 %)</a:t>
            </a:r>
            <a:br>
              <a:rPr lang="de-DE" sz="1600" b="1">
                <a:ea typeface="Arial Unicode MS" charset="0"/>
                <a:cs typeface="Arial Unicode MS" charset="0"/>
              </a:rPr>
            </a:br>
            <a:endParaRPr lang="de-DE" sz="1600" b="1">
              <a:ea typeface="Arial Unicode MS" charset="0"/>
              <a:cs typeface="Arial Unicode MS" charset="0"/>
            </a:endParaRPr>
          </a:p>
        </p:txBody>
      </p:sp>
      <p:pic>
        <p:nvPicPr>
          <p:cNvPr id="1434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2289175"/>
            <a:ext cx="876300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8" y="5175250"/>
            <a:ext cx="8286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Inhaltsplatzhalter 2"/>
          <p:cNvSpPr txBox="1">
            <a:spLocks/>
          </p:cNvSpPr>
          <p:nvPr/>
        </p:nvSpPr>
        <p:spPr bwMode="auto">
          <a:xfrm>
            <a:off x="1539875" y="5005388"/>
            <a:ext cx="6535738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</a:bodyPr>
          <a:lstStyle/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Herzstillstand in 65/75 % beobachtet</a:t>
            </a:r>
          </a:p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Reanimation vor Rettungsdienst in 63/73 % der Fälle</a:t>
            </a:r>
          </a:p>
        </p:txBody>
      </p:sp>
      <p:pic>
        <p:nvPicPr>
          <p:cNvPr id="14346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238" y="3792538"/>
            <a:ext cx="8270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Inhaltsplatzhalter 2"/>
          <p:cNvSpPr txBox="1">
            <a:spLocks/>
          </p:cNvSpPr>
          <p:nvPr/>
        </p:nvSpPr>
        <p:spPr bwMode="auto">
          <a:xfrm>
            <a:off x="1535113" y="3622675"/>
            <a:ext cx="653415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</a:bodyPr>
          <a:lstStyle/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Herzstillstand 76 % beobachtet</a:t>
            </a:r>
          </a:p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Reanimation vor Rettungsdienst in 65 % der Fälle</a:t>
            </a:r>
          </a:p>
        </p:txBody>
      </p:sp>
      <p:sp>
        <p:nvSpPr>
          <p:cNvPr id="14348" name="Titel 1"/>
          <p:cNvSpPr txBox="1">
            <a:spLocks/>
          </p:cNvSpPr>
          <p:nvPr/>
        </p:nvSpPr>
        <p:spPr bwMode="auto">
          <a:xfrm>
            <a:off x="2127250" y="5453063"/>
            <a:ext cx="639921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 eaLnBrk="0"/>
            <a:r>
              <a:rPr lang="de-DE" sz="1400" i="1">
                <a:latin typeface="Trebuchet MS" charset="0"/>
              </a:rPr>
              <a:t>Olasveengen et al., JAMA 2009/Lindner et al., Resuscitation 2011</a:t>
            </a:r>
            <a:endParaRPr lang="en-GB" sz="1400" i="1">
              <a:latin typeface="Trebuchet MS" charset="0"/>
            </a:endParaRPr>
          </a:p>
        </p:txBody>
      </p:sp>
      <p:sp>
        <p:nvSpPr>
          <p:cNvPr id="14349" name="Titel 1"/>
          <p:cNvSpPr txBox="1">
            <a:spLocks/>
          </p:cNvSpPr>
          <p:nvPr/>
        </p:nvSpPr>
        <p:spPr bwMode="auto">
          <a:xfrm>
            <a:off x="4530725" y="4081463"/>
            <a:ext cx="399573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 eaLnBrk="0"/>
            <a:r>
              <a:rPr lang="de-DE" sz="1400" i="1"/>
              <a:t>Berdowski et al., Circulation 2011</a:t>
            </a:r>
            <a:endParaRPr lang="en-GB" sz="1400" i="1"/>
          </a:p>
        </p:txBody>
      </p:sp>
      <p:sp>
        <p:nvSpPr>
          <p:cNvPr id="14350" name="Titel 1"/>
          <p:cNvSpPr txBox="1">
            <a:spLocks/>
          </p:cNvSpPr>
          <p:nvPr/>
        </p:nvSpPr>
        <p:spPr bwMode="auto">
          <a:xfrm>
            <a:off x="3554413" y="2887663"/>
            <a:ext cx="497205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 eaLnBrk="0"/>
            <a:r>
              <a:rPr lang="de-DE" sz="1400" i="1"/>
              <a:t>Neukamm, Graesner, Schwewe et. al., Crit Care 2011</a:t>
            </a:r>
            <a:endParaRPr lang="en-GB" sz="14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Essentiell für das Überleben: </a:t>
            </a:r>
            <a:br>
              <a:rPr lang="de-DE" dirty="0" smtClean="0"/>
            </a:br>
            <a:r>
              <a:rPr lang="de-DE" dirty="0" smtClean="0"/>
              <a:t>Reanimation vor Eintreffen des Rettungsdienstes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BFE058-A21C-614D-B72A-1AE93984241E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  <p:sp>
        <p:nvSpPr>
          <p:cNvPr id="15366" name="Inhaltsplatzhalter 2"/>
          <p:cNvSpPr txBox="1">
            <a:spLocks/>
          </p:cNvSpPr>
          <p:nvPr/>
        </p:nvSpPr>
        <p:spPr bwMode="auto">
          <a:xfrm>
            <a:off x="1571625" y="2130425"/>
            <a:ext cx="65024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</a:bodyPr>
          <a:lstStyle/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Herzstillstand in 60 % beobachtet</a:t>
            </a:r>
          </a:p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Reanimation vor Rettungsdienst nur in 1–28 % der Fälle (Reanimationsregister insg. 17 %)</a:t>
            </a:r>
            <a:br>
              <a:rPr lang="de-DE" sz="1600" b="1">
                <a:ea typeface="Arial Unicode MS" charset="0"/>
                <a:cs typeface="Arial Unicode MS" charset="0"/>
              </a:rPr>
            </a:br>
            <a:endParaRPr lang="de-DE" sz="1600" b="1">
              <a:ea typeface="Arial Unicode MS" charset="0"/>
              <a:cs typeface="Arial Unicode MS" charset="0"/>
            </a:endParaRPr>
          </a:p>
        </p:txBody>
      </p:sp>
      <p:pic>
        <p:nvPicPr>
          <p:cNvPr id="15367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2289175"/>
            <a:ext cx="876300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8" y="5175250"/>
            <a:ext cx="8286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Inhaltsplatzhalter 2"/>
          <p:cNvSpPr txBox="1">
            <a:spLocks/>
          </p:cNvSpPr>
          <p:nvPr/>
        </p:nvSpPr>
        <p:spPr bwMode="auto">
          <a:xfrm>
            <a:off x="1539875" y="5005388"/>
            <a:ext cx="6535738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</a:bodyPr>
          <a:lstStyle/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Herzstillstand in 65/75 % beobachtet</a:t>
            </a:r>
          </a:p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Reanimation vor Rettungsdienst in 63/73 % der Fälle</a:t>
            </a:r>
          </a:p>
        </p:txBody>
      </p:sp>
      <p:pic>
        <p:nvPicPr>
          <p:cNvPr id="15370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238" y="3792538"/>
            <a:ext cx="8270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Inhaltsplatzhalter 2"/>
          <p:cNvSpPr txBox="1">
            <a:spLocks/>
          </p:cNvSpPr>
          <p:nvPr/>
        </p:nvSpPr>
        <p:spPr bwMode="auto">
          <a:xfrm>
            <a:off x="1535113" y="3622675"/>
            <a:ext cx="653415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prstTxWarp prst="textNoShape">
              <a:avLst/>
            </a:prstTxWarp>
          </a:bodyPr>
          <a:lstStyle/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Herzstillstand 76 % beobachtet</a:t>
            </a:r>
          </a:p>
          <a:p>
            <a:pPr marL="266700" indent="-266700" eaLnBrk="0" hangingPunct="0">
              <a:spcBef>
                <a:spcPct val="20000"/>
              </a:spcBef>
              <a:spcAft>
                <a:spcPts val="600"/>
              </a:spcAft>
              <a:buClr>
                <a:srgbClr val="A51E28"/>
              </a:buClr>
              <a:buSzPct val="100000"/>
              <a:buFontTx/>
              <a:buBlip>
                <a:blip r:embed="rId2"/>
              </a:buBlip>
              <a:tabLst>
                <a:tab pos="654050" algn="l"/>
                <a:tab pos="1308100" algn="l"/>
                <a:tab pos="1966913" algn="l"/>
                <a:tab pos="2622550" algn="l"/>
                <a:tab pos="3278188" algn="l"/>
                <a:tab pos="3935413" algn="l"/>
                <a:tab pos="4591050" algn="l"/>
                <a:tab pos="5246688" algn="l"/>
                <a:tab pos="5903913" algn="l"/>
                <a:tab pos="6557963" algn="l"/>
                <a:tab pos="7215188" algn="l"/>
                <a:tab pos="7872413" algn="l"/>
              </a:tabLst>
            </a:pPr>
            <a:r>
              <a:rPr lang="de-DE" sz="1600" b="1">
                <a:ea typeface="Arial Unicode MS" charset="0"/>
                <a:cs typeface="Arial Unicode MS" charset="0"/>
              </a:rPr>
              <a:t>Reanimation vor Rettungsdienst in 65 % der Fälle</a:t>
            </a:r>
          </a:p>
        </p:txBody>
      </p:sp>
      <p:sp>
        <p:nvSpPr>
          <p:cNvPr id="15372" name="Titel 1"/>
          <p:cNvSpPr txBox="1">
            <a:spLocks/>
          </p:cNvSpPr>
          <p:nvPr/>
        </p:nvSpPr>
        <p:spPr bwMode="auto">
          <a:xfrm>
            <a:off x="2127250" y="5453063"/>
            <a:ext cx="639921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 eaLnBrk="0"/>
            <a:r>
              <a:rPr lang="de-DE" sz="1400" i="1">
                <a:latin typeface="Trebuchet MS" charset="0"/>
              </a:rPr>
              <a:t>Olasveengen et al., JAMA 2009/Lindner et al., Resuscitation 2011</a:t>
            </a:r>
            <a:endParaRPr lang="en-GB" sz="1400" i="1">
              <a:latin typeface="Trebuchet MS" charset="0"/>
            </a:endParaRPr>
          </a:p>
        </p:txBody>
      </p:sp>
      <p:sp>
        <p:nvSpPr>
          <p:cNvPr id="15373" name="Titel 1"/>
          <p:cNvSpPr txBox="1">
            <a:spLocks/>
          </p:cNvSpPr>
          <p:nvPr/>
        </p:nvSpPr>
        <p:spPr bwMode="auto">
          <a:xfrm>
            <a:off x="4530725" y="4081463"/>
            <a:ext cx="399573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 eaLnBrk="0"/>
            <a:r>
              <a:rPr lang="de-DE" sz="1400" i="1"/>
              <a:t>Berdowski et al., Circulation 2011</a:t>
            </a:r>
            <a:endParaRPr lang="en-GB" sz="1400" i="1"/>
          </a:p>
        </p:txBody>
      </p:sp>
      <p:sp>
        <p:nvSpPr>
          <p:cNvPr id="15374" name="Titel 1"/>
          <p:cNvSpPr txBox="1">
            <a:spLocks/>
          </p:cNvSpPr>
          <p:nvPr/>
        </p:nvSpPr>
        <p:spPr bwMode="auto">
          <a:xfrm>
            <a:off x="3554413" y="2887663"/>
            <a:ext cx="497205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 eaLnBrk="0"/>
            <a:r>
              <a:rPr lang="de-DE" sz="1400" i="1"/>
              <a:t>Neukamm, Graesner, Schwewe et. al., Crit Care 2011</a:t>
            </a:r>
            <a:endParaRPr lang="en-GB" sz="1400" i="1"/>
          </a:p>
        </p:txBody>
      </p:sp>
      <p:sp>
        <p:nvSpPr>
          <p:cNvPr id="15375" name="Inhaltsplatzhalter 2"/>
          <p:cNvSpPr>
            <a:spLocks/>
          </p:cNvSpPr>
          <p:nvPr/>
        </p:nvSpPr>
        <p:spPr bwMode="auto">
          <a:xfrm rot="-511640">
            <a:off x="565150" y="3290888"/>
            <a:ext cx="7837488" cy="1508125"/>
          </a:xfrm>
          <a:prstGeom prst="rect">
            <a:avLst/>
          </a:prstGeom>
          <a:solidFill>
            <a:schemeClr val="bg1">
              <a:alpha val="90195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tIns="108000" bIns="108000" anchor="ctr">
            <a:prstTxWarp prst="textNoShape">
              <a:avLst/>
            </a:prstTxWarp>
          </a:bodyPr>
          <a:lstStyle/>
          <a:p>
            <a:pPr marL="266700" indent="-2667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</a:pPr>
            <a:r>
              <a:rPr lang="de-DE" sz="2800" b="1"/>
              <a:t> 4x häufiger </a:t>
            </a:r>
            <a:r>
              <a:rPr lang="de-DE" sz="1600" b="1"/>
              <a:t>reanimieren Laien „anderswo“ in Europa</a:t>
            </a:r>
            <a:endParaRPr lang="en-GB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Beispiel Schweden: </a:t>
            </a:r>
            <a:br>
              <a:rPr lang="de-DE" dirty="0" smtClean="0"/>
            </a:br>
            <a:r>
              <a:rPr lang="de-DE" dirty="0" smtClean="0"/>
              <a:t>Laien-Reanimation Steigerung durch Einführung von Laienschulungen und Telefonreanimation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4B5BE6-418F-CD42-B64A-CBEECD97D678}" type="datetime1">
              <a:rPr lang="de-DE" smtClean="0"/>
              <a:pPr>
                <a:defRPr/>
              </a:pPr>
              <a:t>26.02.2019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Telefonische Anleitung zur Reanimation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EF52E-6CF2-A04F-AE24-DD9DDF3537D6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graphicFrame>
        <p:nvGraphicFramePr>
          <p:cNvPr id="16390" name="Object 2"/>
          <p:cNvGraphicFramePr>
            <a:graphicFrameLocks noChangeAspect="1"/>
          </p:cNvGraphicFramePr>
          <p:nvPr/>
        </p:nvGraphicFramePr>
        <p:xfrm>
          <a:off x="522288" y="2349500"/>
          <a:ext cx="8951912" cy="427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r:id="rId4" imgW="8948188" imgH="4279038" progId="Excel.Sheet.8">
                  <p:embed/>
                </p:oleObj>
              </mc:Choice>
              <mc:Fallback>
                <p:oleObj r:id="rId4" imgW="8948188" imgH="4279038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8" y="2349500"/>
                        <a:ext cx="8951912" cy="427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5070475" y="61087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 defTabSz="914400">
              <a:spcBef>
                <a:spcPct val="50000"/>
              </a:spcBef>
            </a:pPr>
            <a:r>
              <a:rPr lang="de-DE" sz="1400" i="1"/>
              <a:t>Strömsöe A et al.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882</Words>
  <Application>Microsoft Office PowerPoint</Application>
  <PresentationFormat>Bildschirmpräsentation (4:3)</PresentationFormat>
  <Paragraphs>265</Paragraphs>
  <Slides>36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6" baseType="lpstr">
      <vt:lpstr>Arial Unicode MS</vt:lpstr>
      <vt:lpstr>ＭＳ Ｐゴシック</vt:lpstr>
      <vt:lpstr>Arial</vt:lpstr>
      <vt:lpstr>Calibri</vt:lpstr>
      <vt:lpstr>Lucida Grande</vt:lpstr>
      <vt:lpstr>Times New Roman</vt:lpstr>
      <vt:lpstr>Trebuchet MS</vt:lpstr>
      <vt:lpstr>ヒラギノ角ゴ Pro W3</vt:lpstr>
      <vt:lpstr>m+n_PPT_Template_EinLebenRetten_rot_20130205</vt:lpstr>
      <vt:lpstr>Microsoft Excel 97-2003 Worksheet</vt:lpstr>
      <vt:lpstr>PowerPoint-Präsentation</vt:lpstr>
      <vt:lpstr>Hinweis zur Präsentation für Leitstellen-Disponenten</vt:lpstr>
      <vt:lpstr>PowerPoint-Präsentation</vt:lpstr>
      <vt:lpstr>PowerPoint-Präsentation</vt:lpstr>
      <vt:lpstr>Präsentation für Leitstellen-Disponenten:  Inhalte</vt:lpstr>
      <vt:lpstr>Ist der Nutzen von Laienreanimation bewiesen? Entlassung aus dem Krankenhaus nach Reanimation</vt:lpstr>
      <vt:lpstr>Essentiell für das Überleben:  Reanimation vor Eintreffen des Rettungsdienstes</vt:lpstr>
      <vt:lpstr>Essentiell für das Überleben:  Reanimation vor Eintreffen des Rettungsdienstes</vt:lpstr>
      <vt:lpstr>Beispiel Schweden:  Laien-Reanimation Steigerung durch Einführung von Laienschulungen und Telefonreanimation</vt:lpstr>
      <vt:lpstr>Zahlenspiel: Überleben nach Reanimation in Deutschland</vt:lpstr>
      <vt:lpstr>Zahlenspiel: Überleben nach Reanimation in Deutschland</vt:lpstr>
      <vt:lpstr>Überleben nach Reanimation: Lebensqualität</vt:lpstr>
      <vt:lpstr>Was man wissen muss …</vt:lpstr>
      <vt:lpstr>Es wird nicht immer gelingen … aber wenn doch, dann ….</vt:lpstr>
      <vt:lpstr>… und nun?</vt:lpstr>
      <vt:lpstr>Einführung der Telefonreanimation in  einer Leitstelle: Innerhalb von zwei Tagen möglich!</vt:lpstr>
      <vt:lpstr>Protokoll Telefonische Anleitung zur Reanimation</vt:lpstr>
      <vt:lpstr>Leitstelle: Ziele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Protokoll Telefonische Anleitung zur Reanimation</vt:lpstr>
      <vt:lpstr>Sonderfall: Patient erwacht oder zeigt Bewegungen</vt:lpstr>
      <vt:lpstr>Zusammenfassung:  Was sollen die Laienhelfer tun?</vt:lpstr>
      <vt:lpstr>Muss es eine feste Anleitung sein oder reicht improvisieren?</vt:lpstr>
      <vt:lpstr>Voraussetzungen zur erfolgreichen Einführung  der Telefonreanimation in einer Leitstelle</vt:lpstr>
      <vt:lpstr>PowerPoint-Präsentation</vt:lpstr>
      <vt:lpstr>16.9. – 22.9.2019 WOCHE DER WIEDERBELEBUNG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Wolf</cp:lastModifiedBy>
  <cp:revision>33</cp:revision>
  <dcterms:created xsi:type="dcterms:W3CDTF">2014-04-07T10:30:03Z</dcterms:created>
  <dcterms:modified xsi:type="dcterms:W3CDTF">2019-02-26T10:28:11Z</dcterms:modified>
</cp:coreProperties>
</file>