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75" r:id="rId1"/>
  </p:sldMasterIdLst>
  <p:notesMasterIdLst>
    <p:notesMasterId r:id="rId14"/>
  </p:notesMasterIdLst>
  <p:handoutMasterIdLst>
    <p:handoutMasterId r:id="rId15"/>
  </p:handoutMasterIdLst>
  <p:sldIdLst>
    <p:sldId id="261" r:id="rId2"/>
    <p:sldId id="284" r:id="rId3"/>
    <p:sldId id="285" r:id="rId4"/>
    <p:sldId id="286" r:id="rId5"/>
    <p:sldId id="287" r:id="rId6"/>
    <p:sldId id="288" r:id="rId7"/>
    <p:sldId id="292" r:id="rId8"/>
    <p:sldId id="290" r:id="rId9"/>
    <p:sldId id="275" r:id="rId10"/>
    <p:sldId id="277" r:id="rId11"/>
    <p:sldId id="278" r:id="rId12"/>
    <p:sldId id="282" r:id="rId13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arbara Jakisch" initials="BJ" lastIdx="2" clrIdx="0">
    <p:extLst>
      <p:ext uri="{19B8F6BF-5375-455C-9EA6-DF929625EA0E}">
        <p15:presenceInfo xmlns:p15="http://schemas.microsoft.com/office/powerpoint/2012/main" userId="85821da5f76fae1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0172F"/>
    <a:srgbClr val="FFFFFF"/>
    <a:srgbClr val="A51E28"/>
    <a:srgbClr val="AAC837"/>
    <a:srgbClr val="0AA0E1"/>
    <a:srgbClr val="96D2E6"/>
    <a:srgbClr val="96B491"/>
    <a:srgbClr val="6EAABE"/>
    <a:srgbClr val="0A9F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99" autoAdjust="0"/>
    <p:restoredTop sz="94692" autoAdjust="0"/>
  </p:normalViewPr>
  <p:slideViewPr>
    <p:cSldViewPr snapToGrid="0" snapToObjects="1" showGuides="1">
      <p:cViewPr varScale="1">
        <p:scale>
          <a:sx n="106" d="100"/>
          <a:sy n="106" d="100"/>
        </p:scale>
        <p:origin x="119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0"/>
      <c:rAngAx val="0"/>
    </c:view3D>
    <c:floor>
      <c:thickness val="0"/>
      <c:spPr>
        <a:noFill/>
        <a:ln w="9525" cap="flat" cmpd="sng" algn="ctr">
          <a:solidFill>
            <a:schemeClr val="tx1">
              <a:tint val="75000"/>
              <a:shade val="95000"/>
              <a:satMod val="105000"/>
            </a:schemeClr>
          </a:solidFill>
          <a:prstDash val="solid"/>
          <a:round/>
        </a:ln>
        <a:effectLst/>
        <a:sp3d contourW="9525">
          <a:contourClr>
            <a:schemeClr val="tx1">
              <a:tint val="75000"/>
              <a:shade val="95000"/>
              <a:satMod val="10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Umsätze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2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1624-412F-B72F-E175806C388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4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1624-412F-B72F-E175806C388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6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1624-412F-B72F-E175806C388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2">
                      <a:lumMod val="6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1624-412F-B72F-E175806C388C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4">
                      <a:lumMod val="6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9-1624-412F-B72F-E175806C388C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6">
                      <a:lumMod val="6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B-1624-412F-B72F-E175806C388C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2">
                      <a:lumMod val="80000"/>
                      <a:lumOff val="2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D-1624-412F-B72F-E175806C388C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4">
                      <a:lumMod val="80000"/>
                      <a:lumOff val="2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4">
                      <a:lumMod val="80000"/>
                      <a:lumOff val="2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F-1624-412F-B72F-E175806C388C}"/>
              </c:ext>
            </c:extLst>
          </c:dPt>
          <c:dLbls>
            <c:dLbl>
              <c:idx val="0"/>
              <c:layout>
                <c:manualLayout>
                  <c:x val="5.2688885971804503E-2"/>
                  <c:y val="-3.71820866141732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624-412F-B72F-E175806C388C}"/>
                </c:ext>
              </c:extLst>
            </c:dLbl>
            <c:dLbl>
              <c:idx val="1"/>
              <c:layout>
                <c:manualLayout>
                  <c:x val="6.4293808741994665E-3"/>
                  <c:y val="2.05516174068650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624-412F-B72F-E175806C388C}"/>
                </c:ext>
              </c:extLst>
            </c:dLbl>
            <c:dLbl>
              <c:idx val="2"/>
              <c:layout>
                <c:manualLayout>
                  <c:x val="-1.5446342451758717E-2"/>
                  <c:y val="4.12359198300692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624-412F-B72F-E175806C388C}"/>
                </c:ext>
              </c:extLst>
            </c:dLbl>
            <c:dLbl>
              <c:idx val="3"/>
              <c:layout>
                <c:manualLayout>
                  <c:x val="-8.1849456883272872E-2"/>
                  <c:y val="2.51627152755679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624-412F-B72F-E175806C388C}"/>
                </c:ext>
              </c:extLst>
            </c:dLbl>
            <c:dLbl>
              <c:idx val="4"/>
              <c:layout>
                <c:manualLayout>
                  <c:x val="-5.9288091890695602E-2"/>
                  <c:y val="-0.1103061031584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624-412F-B72F-E175806C388C}"/>
                </c:ext>
              </c:extLst>
            </c:dLbl>
            <c:dLbl>
              <c:idx val="5"/>
              <c:layout>
                <c:manualLayout>
                  <c:x val="-7.7164365657799397E-2"/>
                  <c:y val="-4.07145669291339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624-412F-B72F-E175806C388C}"/>
                </c:ext>
              </c:extLst>
            </c:dLbl>
            <c:dLbl>
              <c:idx val="6"/>
              <c:layout>
                <c:manualLayout>
                  <c:x val="-3.67230488351638E-2"/>
                  <c:y val="-4.89213177853108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1624-412F-B72F-E175806C388C}"/>
                </c:ext>
              </c:extLst>
            </c:dLbl>
            <c:dLbl>
              <c:idx val="7"/>
              <c:layout>
                <c:manualLayout>
                  <c:x val="2.9840505239020799E-3"/>
                  <c:y val="-3.01753908043412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1624-412F-B72F-E175806C38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shade val="95000"/>
                      <a:satMod val="105000"/>
                    </a:schemeClr>
                  </a:solidFill>
                  <a:prstDash val="solid"/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Tabelle1!$A$2:$A$6</c:f>
              <c:strCache>
                <c:ptCount val="5"/>
                <c:pt idx="0">
                  <c:v>Kardial</c:v>
                </c:pt>
                <c:pt idx="1">
                  <c:v>Trauma</c:v>
                </c:pt>
                <c:pt idx="2">
                  <c:v>Beinahe-Ertrinken</c:v>
                </c:pt>
                <c:pt idx="3">
                  <c:v>Hypoxie/respiratorisch</c:v>
                </c:pt>
                <c:pt idx="4">
                  <c:v>kardial + unbekannt</c:v>
                </c:pt>
              </c:strCache>
            </c:strRef>
          </c:cat>
          <c:val>
            <c:numRef>
              <c:f>Tabelle1!$B$2:$B$6</c:f>
              <c:numCache>
                <c:formatCode>General</c:formatCode>
                <c:ptCount val="5"/>
                <c:pt idx="0">
                  <c:v>52.8</c:v>
                </c:pt>
                <c:pt idx="1">
                  <c:v>3.2</c:v>
                </c:pt>
                <c:pt idx="2">
                  <c:v>0.6</c:v>
                </c:pt>
                <c:pt idx="3">
                  <c:v>13.9</c:v>
                </c:pt>
                <c:pt idx="4">
                  <c:v>76.2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1624-412F-B72F-E175806C38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907163788582409"/>
          <c:y val="0.32645022961553044"/>
          <c:w val="0.22032434173770718"/>
          <c:h val="0.2874497587598530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200"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Umsätze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2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1624-412F-B72F-E175806C388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4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1624-412F-B72F-E175806C388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6"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1624-412F-B72F-E175806C388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2">
                      <a:lumMod val="6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1624-412F-B72F-E175806C388C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4">
                      <a:lumMod val="6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1624-412F-B72F-E175806C388C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6">
                      <a:lumMod val="6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1624-412F-B72F-E175806C388C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80000"/>
                      <a:lumOff val="2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2">
                      <a:lumMod val="80000"/>
                      <a:lumOff val="2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D-1624-412F-B72F-E175806C388C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4">
                      <a:lumMod val="80000"/>
                      <a:lumOff val="20000"/>
                      <a:tint val="100000"/>
                      <a:shade val="100000"/>
                      <a:satMod val="130000"/>
                    </a:schemeClr>
                  </a:gs>
                  <a:gs pos="100000">
                    <a:schemeClr val="accent4">
                      <a:lumMod val="80000"/>
                      <a:lumOff val="20000"/>
                      <a:tint val="50000"/>
                      <a:shade val="100000"/>
                      <a:satMod val="350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F-1624-412F-B72F-E175806C388C}"/>
              </c:ext>
            </c:extLst>
          </c:dPt>
          <c:dLbls>
            <c:dLbl>
              <c:idx val="0"/>
              <c:layout>
                <c:manualLayout>
                  <c:x val="-0.20015422498457444"/>
                  <c:y val="-0.20747004899951982"/>
                </c:manualLayout>
              </c:layout>
              <c:tx>
                <c:rich>
                  <a:bodyPr/>
                  <a:lstStyle/>
                  <a:p>
                    <a:fld id="{B09079C9-04D2-4D99-ABA8-6C21724D045E}" type="PERCENTAGE">
                      <a:rPr lang="en-US" baseline="0" smtClean="0"/>
                      <a:pPr/>
                      <a:t>[PROZENTSATZ]</a:t>
                    </a:fld>
                    <a:endParaRPr lang="de-DE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624-412F-B72F-E175806C388C}"/>
                </c:ext>
              </c:extLst>
            </c:dLbl>
            <c:dLbl>
              <c:idx val="1"/>
              <c:layout>
                <c:manualLayout>
                  <c:x val="0.12065822107314463"/>
                  <c:y val="1.9546264212267846E-2"/>
                </c:manualLayout>
              </c:layout>
              <c:tx>
                <c:rich>
                  <a:bodyPr/>
                  <a:lstStyle/>
                  <a:p>
                    <a:fld id="{5CB2F56E-A4EF-4E58-8C67-13C406122C69}" type="VALUE">
                      <a:rPr lang="en-US" smtClean="0"/>
                      <a:pPr/>
                      <a:t>[WERT]</a:t>
                    </a:fld>
                    <a:r>
                      <a:rPr lang="en-US" baseline="0"/>
                      <a:t> 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624-412F-B72F-E175806C388C}"/>
                </c:ext>
              </c:extLst>
            </c:dLbl>
            <c:dLbl>
              <c:idx val="2"/>
              <c:layout>
                <c:manualLayout>
                  <c:x val="6.9047388036275845E-2"/>
                  <c:y val="0.10384258155725239"/>
                </c:manualLayout>
              </c:layout>
              <c:tx>
                <c:rich>
                  <a:bodyPr/>
                  <a:lstStyle/>
                  <a:p>
                    <a:fld id="{2582BA9B-44FC-4C97-BB10-F8CDC20A7465}" type="VALUE">
                      <a:rPr lang="en-US" smtClean="0"/>
                      <a:pPr/>
                      <a:t>[WERT]</a:t>
                    </a:fld>
                    <a:r>
                      <a:rPr lang="en-US" baseline="0"/>
                      <a:t> 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624-412F-B72F-E175806C38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inEnd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Tabelle1!$A$2:$A$9</c:f>
              <c:strCache>
                <c:ptCount val="3"/>
                <c:pt idx="0">
                  <c:v>Häusliche Umgebung</c:v>
                </c:pt>
                <c:pt idx="1">
                  <c:v>Öffentlichkeit</c:v>
                </c:pt>
                <c:pt idx="2">
                  <c:v>sonstige Orte </c:v>
                </c:pt>
              </c:strCache>
            </c:strRef>
          </c:cat>
          <c:val>
            <c:numRef>
              <c:f>Tabelle1!$B$2:$B$9</c:f>
              <c:numCache>
                <c:formatCode>General</c:formatCode>
                <c:ptCount val="8"/>
                <c:pt idx="0">
                  <c:v>70</c:v>
                </c:pt>
                <c:pt idx="1">
                  <c:v>15.4</c:v>
                </c:pt>
                <c:pt idx="2">
                  <c:v>14.9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1624-412F-B72F-E175806C388C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egendEntry>
        <c:idx val="7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118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3">
      <cs:styleClr val="auto"/>
    </cs:fillRef>
    <cs:effectRef idx="2">
      <a:schemeClr val="dk1"/>
    </cs:effectRef>
    <cs:fontRef idx="minor">
      <a:schemeClr val="tx1"/>
    </cs:fontRef>
  </cs:dataPoint>
  <cs:dataPoint3D>
    <cs:lnRef idx="0"/>
    <cs:fillRef idx="3">
      <cs:styleClr val="auto"/>
    </cs:fillRef>
    <cs:effectRef idx="2">
      <a:schemeClr val="dk1"/>
    </cs:effectRef>
    <cs:fontRef idx="minor">
      <a:schemeClr val="tx1"/>
    </cs:fontRef>
  </cs:dataPoint3D>
  <cs:dataPointLine>
    <cs:lnRef idx="1">
      <cs:styleClr val="auto"/>
    </cs:lnRef>
    <cs:lineWidthScale>5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3">
      <cs:styleClr val="auto"/>
    </cs:fillRef>
    <cs:effectRef idx="2">
      <a:schemeClr val="dk1"/>
    </cs:effectRef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0"/>
    <cs:fillRef idx="3">
      <a:schemeClr val="dk1">
        <a:tint val="95000"/>
      </a:schemeClr>
    </cs:fillRef>
    <cs:effectRef idx="2">
      <a:schemeClr val="dk1"/>
    </cs:effectRef>
    <cs:fontRef idx="minor">
      <a:schemeClr val="tx1"/>
    </cs:fontRef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0"/>
    <cs:fillRef idx="3">
      <a:schemeClr val="dk1">
        <a:tint val="5000"/>
      </a:schemeClr>
    </cs:fillRef>
    <cs:effectRef idx="2">
      <a:schemeClr val="dk1"/>
    </cs:effectRef>
    <cs:fontRef idx="minor">
      <a:schemeClr val="tx1"/>
    </cs:fontRef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fld id="{E74F2291-1C1A-034C-B6E1-40C48715CA37}" type="datetime1">
              <a:rPr lang="de-DE"/>
              <a:pPr>
                <a:defRPr/>
              </a:pPr>
              <a:t>22.07.2024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fld id="{57DDB45A-CAD2-354F-8E5C-1E624543A20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856618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fld id="{8647E49E-2047-8B47-876C-B1207366177B}" type="datetime1">
              <a:rPr lang="de-DE"/>
              <a:pPr>
                <a:defRPr/>
              </a:pPr>
              <a:t>22.07.2024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fld id="{E26930F2-A820-BC4F-A595-DAF09DC9796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562409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1" charset="-128"/>
        <a:cs typeface="ＭＳ Ｐゴシック" pitchFamily="1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1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 charset="-128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8" descr="PPT_Vorlage_Start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701D598-1850-9A46-86AF-4BFFE42CC6B9}" type="datetime1">
              <a:rPr lang="de-DE" smtClean="0"/>
              <a:pPr>
                <a:defRPr/>
              </a:pPr>
              <a:t>22.07.2024</a:t>
            </a:fld>
            <a:endParaRPr lang="de-DE" dirty="0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C9FCA2D-04E7-BB4D-BCB8-0069302114BC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A51E28"/>
              </a:buClr>
              <a:defRPr/>
            </a:lvl1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392EE-77BC-EC48-AD6F-E714AF303DE3}" type="datetime1">
              <a:rPr lang="de-DE" smtClean="0"/>
              <a:pPr>
                <a:defRPr/>
              </a:pPr>
              <a:t>22.07.2024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C70F7-DCEC-0C43-B30F-330E93C538E3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10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392EE-77BC-EC48-AD6F-E714AF303DE3}" type="datetime1">
              <a:rPr lang="de-DE" smtClean="0"/>
              <a:pPr>
                <a:defRPr/>
              </a:pPr>
              <a:t>22.07.2024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C70F7-DCEC-0C43-B30F-330E93C538E3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7" name="Titel 1"/>
          <p:cNvSpPr>
            <a:spLocks noGrp="1"/>
          </p:cNvSpPr>
          <p:nvPr>
            <p:ph type="title" hasCustomPrompt="1"/>
          </p:nvPr>
        </p:nvSpPr>
        <p:spPr>
          <a:xfrm>
            <a:off x="612775" y="747713"/>
            <a:ext cx="6245225" cy="765175"/>
          </a:xfrm>
        </p:spPr>
        <p:txBody>
          <a:bodyPr/>
          <a:lstStyle/>
          <a:p>
            <a:r>
              <a:rPr lang="de-DE" dirty="0"/>
              <a:t>22.9. – 26.9.2014</a:t>
            </a:r>
            <a:br>
              <a:rPr lang="de-DE" dirty="0"/>
            </a:br>
            <a:r>
              <a:rPr lang="de-DE" dirty="0"/>
              <a:t>WOCHE DER WIEDERBELEBUNG</a:t>
            </a:r>
          </a:p>
        </p:txBody>
      </p:sp>
      <p:pic>
        <p:nvPicPr>
          <p:cNvPr id="8" name="Bild 7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9" t="30973" r="13773" b="6820"/>
          <a:stretch/>
        </p:blipFill>
        <p:spPr>
          <a:xfrm>
            <a:off x="900000" y="2124000"/>
            <a:ext cx="6984000" cy="426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713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Bild 7" descr="PPT_Vorlage.jpg"/>
          <p:cNvPicPr>
            <a:picLocks noChangeAspect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12775" y="747713"/>
            <a:ext cx="6245225" cy="765175"/>
          </a:xfrm>
          <a:prstGeom prst="rect">
            <a:avLst/>
          </a:prstGeom>
          <a:effectLst>
            <a:reflection stA="10000" endPos="20000" dir="5400000" sy="-100000" algn="bl" rotWithShape="0"/>
          </a:effectLst>
        </p:spPr>
        <p:txBody>
          <a:bodyPr vert="horz" lIns="0" tIns="0" rIns="0" bIns="0" rtlCol="0" anchor="b" anchorCtr="0">
            <a:noAutofit/>
          </a:bodyPr>
          <a:lstStyle/>
          <a:p>
            <a:r>
              <a:rPr lang="de-DE" dirty="0"/>
              <a:t>Headline</a:t>
            </a:r>
          </a:p>
        </p:txBody>
      </p:sp>
      <p:sp>
        <p:nvSpPr>
          <p:cNvPr id="1028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520700" y="2130425"/>
            <a:ext cx="8034338" cy="403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108000" rIns="91440" bIns="108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err="1"/>
              <a:t>Zwischenheadline</a:t>
            </a:r>
            <a:endParaRPr lang="de-DE" dirty="0"/>
          </a:p>
          <a:p>
            <a:pPr lvl="1"/>
            <a:r>
              <a:rPr lang="de-DE" dirty="0" err="1"/>
              <a:t>Copytext</a:t>
            </a:r>
            <a:endParaRPr lang="de-DE" dirty="0"/>
          </a:p>
          <a:p>
            <a:pPr lvl="2"/>
            <a:r>
              <a:rPr lang="de-DE" dirty="0" err="1"/>
              <a:t>Bulletpoints</a:t>
            </a:r>
            <a:endParaRPr lang="de-DE" dirty="0"/>
          </a:p>
          <a:p>
            <a:pPr lvl="3"/>
            <a:r>
              <a:rPr lang="de-DE" dirty="0"/>
              <a:t>Bildunterschrift</a:t>
            </a:r>
          </a:p>
          <a:p>
            <a:pPr lvl="4"/>
            <a:r>
              <a:rPr lang="de-DE" dirty="0" err="1"/>
              <a:t>Sub-Bullets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7848600" y="6484938"/>
            <a:ext cx="1074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E1523BC-10EC-4A48-9860-965D4618F5A6}" type="datetime1">
              <a:rPr lang="de-DE" smtClean="0"/>
              <a:pPr>
                <a:defRPr/>
              </a:pPr>
              <a:t>22.07.2024</a:t>
            </a:fld>
            <a:endParaRPr lang="de-DE" dirty="0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2" r:id="rId2"/>
    <p:sldLayoutId id="2147483835" r:id="rId3"/>
    <p:sldLayoutId id="2147483837" r:id="rId4"/>
  </p:sldLayoutIdLst>
  <p:hf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000" b="1" kern="1200">
          <a:solidFill>
            <a:srgbClr val="FFFFFF"/>
          </a:solidFill>
          <a:latin typeface="Arial"/>
          <a:ea typeface="ＭＳ Ｐゴシック" pitchFamily="1" charset="-128"/>
          <a:cs typeface="Arial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Arial" pitchFamily="1" charset="0"/>
          <a:ea typeface="ＭＳ Ｐゴシック" pitchFamily="1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Arial" pitchFamily="1" charset="0"/>
          <a:ea typeface="ＭＳ Ｐゴシック" pitchFamily="1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Arial" pitchFamily="1" charset="0"/>
          <a:ea typeface="ＭＳ Ｐゴシック" pitchFamily="1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FFFFFF"/>
          </a:solidFill>
          <a:latin typeface="Arial" pitchFamily="1" charset="0"/>
          <a:ea typeface="ＭＳ Ｐゴシック" pitchFamily="1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1" charset="0"/>
          <a:ea typeface="ＭＳ Ｐゴシック" pitchFamily="1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1" charset="0"/>
          <a:ea typeface="ＭＳ Ｐゴシック" pitchFamily="1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1" charset="0"/>
          <a:ea typeface="ＭＳ Ｐゴシック" pitchFamily="1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1" charset="0"/>
          <a:ea typeface="ＭＳ Ｐゴシック" pitchFamily="1" charset="-128"/>
        </a:defRPr>
      </a:lvl9pPr>
    </p:titleStyle>
    <p:bodyStyle>
      <a:lvl1pPr marL="177800" indent="-177800" algn="l" defTabSz="457200" rtl="0" eaLnBrk="0" fontAlgn="base" hangingPunct="0">
        <a:spcBef>
          <a:spcPct val="20000"/>
        </a:spcBef>
        <a:spcAft>
          <a:spcPct val="0"/>
        </a:spcAft>
        <a:buClr>
          <a:srgbClr val="A51E28"/>
        </a:buClr>
        <a:buSzPct val="100000"/>
        <a:buBlip>
          <a:blip r:embed="rId7"/>
        </a:buBlip>
        <a:defRPr sz="1600" b="1" kern="1200">
          <a:solidFill>
            <a:schemeClr val="tx1"/>
          </a:solidFill>
          <a:latin typeface="Arial"/>
          <a:ea typeface="ＭＳ Ｐゴシック" pitchFamily="1" charset="-128"/>
          <a:cs typeface="Arial"/>
        </a:defRPr>
      </a:lvl1pPr>
      <a:lvl2pPr marL="266700" indent="190500" algn="l" defTabSz="457200" rtl="0" eaLnBrk="0" fontAlgn="base" hangingPunct="0">
        <a:lnSpc>
          <a:spcPts val="1800"/>
        </a:lnSpc>
        <a:spcBef>
          <a:spcPts val="1400"/>
        </a:spcBef>
        <a:spcAft>
          <a:spcPct val="0"/>
        </a:spcAft>
        <a:buClr>
          <a:srgbClr val="A8B6BC"/>
        </a:buClr>
        <a:buFont typeface="Arial" charset="0"/>
        <a:defRPr sz="1400" kern="1200">
          <a:solidFill>
            <a:srgbClr val="595959"/>
          </a:solidFill>
          <a:latin typeface="Arial"/>
          <a:ea typeface="ＭＳ Ｐゴシック" pitchFamily="1" charset="-128"/>
          <a:cs typeface="Arial"/>
        </a:defRPr>
      </a:lvl2pPr>
      <a:lvl3pPr marL="628650" indent="-177800" algn="l" defTabSz="457200" rtl="0" eaLnBrk="0" fontAlgn="base" hangingPunct="0">
        <a:lnSpc>
          <a:spcPts val="1650"/>
        </a:lnSpc>
        <a:spcBef>
          <a:spcPts val="1400"/>
        </a:spcBef>
        <a:spcAft>
          <a:spcPct val="0"/>
        </a:spcAft>
        <a:buClr>
          <a:srgbClr val="A51E28"/>
        </a:buClr>
        <a:buSzPct val="100000"/>
        <a:buBlip>
          <a:blip r:embed="rId7"/>
        </a:buBlip>
        <a:defRPr sz="1200" b="1" kern="1200">
          <a:solidFill>
            <a:srgbClr val="A51E28"/>
          </a:solidFill>
          <a:latin typeface="Arial"/>
          <a:ea typeface="ＭＳ Ｐゴシック" pitchFamily="1" charset="-128"/>
          <a:cs typeface="Arial"/>
        </a:defRPr>
      </a:lvl3pPr>
      <a:lvl4pPr marL="266700" indent="1104900" algn="l" defTabSz="457200" rtl="0" eaLnBrk="0" fontAlgn="base" hangingPunct="0">
        <a:lnSpc>
          <a:spcPts val="1350"/>
        </a:lnSpc>
        <a:spcBef>
          <a:spcPts val="600"/>
        </a:spcBef>
        <a:spcAft>
          <a:spcPct val="0"/>
        </a:spcAft>
        <a:defRPr sz="1100" i="1" kern="1200">
          <a:solidFill>
            <a:srgbClr val="BFBFBF"/>
          </a:solidFill>
          <a:latin typeface="Arial"/>
          <a:ea typeface="ＭＳ Ｐゴシック" pitchFamily="1" charset="-128"/>
          <a:cs typeface="Arial"/>
        </a:defRPr>
      </a:lvl4pPr>
      <a:lvl5pPr marL="895350" indent="-177800" algn="l" defTabSz="457200" rtl="0" eaLnBrk="0" fontAlgn="base" hangingPunct="0">
        <a:lnSpc>
          <a:spcPts val="1300"/>
        </a:lnSpc>
        <a:spcBef>
          <a:spcPts val="1000"/>
        </a:spcBef>
        <a:spcAft>
          <a:spcPct val="0"/>
        </a:spcAft>
        <a:buClr>
          <a:srgbClr val="A8B6BC"/>
        </a:buClr>
        <a:buSzPct val="100000"/>
        <a:buBlip>
          <a:blip r:embed="rId8"/>
        </a:buBlip>
        <a:defRPr sz="1000" kern="1200">
          <a:solidFill>
            <a:srgbClr val="7F7F7F"/>
          </a:solidFill>
          <a:latin typeface="Arial"/>
          <a:ea typeface="ＭＳ Ｐゴシック" pitchFamily="1" charset="-128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612775" y="4191000"/>
            <a:ext cx="7921626" cy="774700"/>
          </a:xfrm>
          <a:prstGeom prst="rect">
            <a:avLst/>
          </a:prstGeom>
          <a:effectLst>
            <a:reflection stA="10000" endPos="20000" dir="5400000" sy="-100000" algn="bl" rotWithShape="0"/>
          </a:effectLst>
        </p:spPr>
        <p:txBody>
          <a:bodyPr lIns="0" tIns="0" rIns="0" bIns="0" anchor="b"/>
          <a:lstStyle/>
          <a:p>
            <a:pPr algn="ctr" fontAlgn="auto">
              <a:spcAft>
                <a:spcPts val="0"/>
              </a:spcAft>
              <a:defRPr/>
            </a:pPr>
            <a:r>
              <a:rPr lang="de-DE" sz="20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Fakten und Hintergründe zu Reanimationsmaßnahmen </a:t>
            </a:r>
            <a:br>
              <a:rPr lang="de-DE" sz="20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</a:br>
            <a:r>
              <a:rPr lang="de-DE" sz="2000" b="1" dirty="0">
                <a:solidFill>
                  <a:schemeClr val="bg1"/>
                </a:solidFill>
                <a:latin typeface="Arial"/>
                <a:ea typeface="+mj-ea"/>
                <a:cs typeface="Arial"/>
              </a:rPr>
              <a:t>in Deutschland</a:t>
            </a:r>
          </a:p>
        </p:txBody>
      </p:sp>
      <p:sp>
        <p:nvSpPr>
          <p:cNvPr id="5" name="Untertitel 2"/>
          <p:cNvSpPr txBox="1">
            <a:spLocks/>
          </p:cNvSpPr>
          <p:nvPr/>
        </p:nvSpPr>
        <p:spPr bwMode="auto">
          <a:xfrm>
            <a:off x="612775" y="5264150"/>
            <a:ext cx="79216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108000" bIns="108000">
            <a:prstTxWarp prst="textNoShape">
              <a:avLst/>
            </a:prstTxWarp>
            <a:normAutofit/>
          </a:bodyPr>
          <a:lstStyle/>
          <a:p>
            <a:pPr marL="177800" indent="-177800" algn="ctr" fontAlgn="auto">
              <a:spcBef>
                <a:spcPct val="20000"/>
              </a:spcBef>
              <a:spcAft>
                <a:spcPts val="0"/>
              </a:spcAft>
              <a:buClr>
                <a:srgbClr val="0A9FE0"/>
              </a:buClr>
              <a:buSzPct val="100000"/>
              <a:buFont typeface="Lucida Grande" pitchFamily="1" charset="0"/>
              <a:buNone/>
              <a:defRPr/>
            </a:pPr>
            <a:r>
              <a:rPr lang="de-DE" sz="1600" b="1" spc="-50" dirty="0">
                <a:solidFill>
                  <a:srgbClr val="FFFFFF"/>
                </a:solidFill>
                <a:latin typeface="Arial"/>
                <a:ea typeface="+mn-ea"/>
                <a:cs typeface="Arial"/>
              </a:rPr>
              <a:t>aus dem Deutschen Reanimationsregister – German </a:t>
            </a:r>
            <a:r>
              <a:rPr lang="de-DE" sz="1600" b="1" spc="-50" dirty="0" err="1">
                <a:solidFill>
                  <a:srgbClr val="FFFFFF"/>
                </a:solidFill>
                <a:latin typeface="Arial"/>
                <a:ea typeface="+mn-ea"/>
                <a:cs typeface="Arial"/>
              </a:rPr>
              <a:t>Resuscitation</a:t>
            </a:r>
            <a:r>
              <a:rPr lang="de-DE" sz="1600" b="1" spc="-50" dirty="0">
                <a:solidFill>
                  <a:srgbClr val="FFFFFF"/>
                </a:solidFill>
                <a:latin typeface="Arial"/>
                <a:ea typeface="+mn-ea"/>
                <a:cs typeface="Arial"/>
              </a:rPr>
              <a:t> Registry (GRR)</a:t>
            </a:r>
            <a:r>
              <a:rPr lang="de-DE" sz="1600" b="1" spc="-50" baseline="30000" dirty="0">
                <a:solidFill>
                  <a:srgbClr val="FFFFFF"/>
                </a:solidFill>
                <a:latin typeface="Arial"/>
                <a:ea typeface="+mn-ea"/>
                <a:cs typeface="Arial"/>
              </a:rPr>
              <a:t>®</a:t>
            </a:r>
          </a:p>
          <a:p>
            <a:pPr marL="177800" indent="-177800" algn="ctr" fontAlgn="auto">
              <a:spcBef>
                <a:spcPct val="20000"/>
              </a:spcBef>
              <a:spcAft>
                <a:spcPts val="0"/>
              </a:spcAft>
              <a:buClr>
                <a:srgbClr val="0A9FE0"/>
              </a:buClr>
              <a:buSzPct val="100000"/>
              <a:buFont typeface="Lucida Grande" pitchFamily="1" charset="0"/>
              <a:buNone/>
              <a:defRPr/>
            </a:pPr>
            <a:endParaRPr lang="de-DE" sz="1600" b="1" spc="-50" baseline="30000" dirty="0">
              <a:solidFill>
                <a:srgbClr val="FFFFFF"/>
              </a:solidFill>
              <a:latin typeface="Arial"/>
              <a:ea typeface="+mn-ea"/>
              <a:cs typeface="Arial"/>
            </a:endParaRPr>
          </a:p>
          <a:p>
            <a:pPr marL="177800" indent="-177800" algn="ctr" fontAlgn="auto">
              <a:spcBef>
                <a:spcPct val="20000"/>
              </a:spcBef>
              <a:spcAft>
                <a:spcPts val="0"/>
              </a:spcAft>
              <a:buClr>
                <a:srgbClr val="0A9FE0"/>
              </a:buClr>
              <a:buSzPct val="100000"/>
              <a:buFont typeface="Lucida Grande" pitchFamily="1" charset="0"/>
              <a:buNone/>
              <a:defRPr/>
            </a:pPr>
            <a:r>
              <a:rPr lang="de-DE" sz="1600" b="1" spc="-50" baseline="30000" dirty="0">
                <a:solidFill>
                  <a:srgbClr val="FFFFFF"/>
                </a:solidFill>
                <a:latin typeface="Arial"/>
                <a:ea typeface="+mn-ea"/>
                <a:cs typeface="Arial"/>
              </a:rPr>
              <a:t>Stand: Juli 2024</a:t>
            </a:r>
          </a:p>
          <a:p>
            <a:pPr marL="177800" indent="-177800" algn="ctr" fontAlgn="auto">
              <a:spcBef>
                <a:spcPct val="20000"/>
              </a:spcBef>
              <a:spcAft>
                <a:spcPts val="0"/>
              </a:spcAft>
              <a:buClr>
                <a:srgbClr val="0A9FE0"/>
              </a:buClr>
              <a:buSzPct val="100000"/>
              <a:buFont typeface="Lucida Grande" pitchFamily="1" charset="0"/>
              <a:buNone/>
              <a:defRPr/>
            </a:pPr>
            <a:endParaRPr lang="de-DE" sz="1600" b="1" spc="-50" dirty="0">
              <a:solidFill>
                <a:srgbClr val="FFFFFF"/>
              </a:solidFill>
              <a:latin typeface="Arial"/>
              <a:ea typeface="+mn-ea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304800" y="304800"/>
            <a:ext cx="8533200" cy="62499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Bild 7" descr="BDA_Notfallmedizin_bearb_150dpi_rgb.jpg"/>
          <p:cNvPicPr>
            <a:picLocks noChangeAspect="1"/>
          </p:cNvPicPr>
          <p:nvPr/>
        </p:nvPicPr>
        <p:blipFill>
          <a:blip r:embed="rId2"/>
          <a:srcRect l="4572" t="31977" r="35991" b="2137"/>
          <a:stretch>
            <a:fillRect/>
          </a:stretch>
        </p:blipFill>
        <p:spPr>
          <a:xfrm>
            <a:off x="304800" y="304800"/>
            <a:ext cx="3962400" cy="6249988"/>
          </a:xfrm>
          <a:prstGeom prst="rect">
            <a:avLst/>
          </a:prstGeom>
        </p:spPr>
      </p:pic>
      <p:sp>
        <p:nvSpPr>
          <p:cNvPr id="3" name="Inhaltsplatzhalter 2"/>
          <p:cNvSpPr>
            <a:spLocks noGrp="1"/>
          </p:cNvSpPr>
          <p:nvPr>
            <p:ph idx="4294967295"/>
          </p:nvPr>
        </p:nvSpPr>
        <p:spPr>
          <a:xfrm>
            <a:off x="4572000" y="2130425"/>
            <a:ext cx="3983037" cy="4035425"/>
          </a:xfrm>
        </p:spPr>
        <p:txBody>
          <a:bodyPr/>
          <a:lstStyle/>
          <a:p>
            <a:pPr lvl="0">
              <a:defRPr/>
            </a:pPr>
            <a:r>
              <a:rPr lang="de-DE" dirty="0"/>
              <a:t>Außerklinische Reanimation</a:t>
            </a:r>
          </a:p>
          <a:p>
            <a:pPr lvl="0">
              <a:defRPr/>
            </a:pPr>
            <a:endParaRPr lang="de-DE" dirty="0"/>
          </a:p>
          <a:p>
            <a:pPr lvl="0">
              <a:defRPr/>
            </a:pPr>
            <a:r>
              <a:rPr lang="de-DE" dirty="0"/>
              <a:t>Innerklinische Reanimations- </a:t>
            </a:r>
            <a:br>
              <a:rPr lang="de-DE" dirty="0"/>
            </a:br>
            <a:r>
              <a:rPr lang="de-DE" dirty="0"/>
              <a:t>und Notfallversorgung</a:t>
            </a:r>
          </a:p>
          <a:p>
            <a:pPr lvl="0">
              <a:defRPr/>
            </a:pPr>
            <a:endParaRPr lang="de-DE" dirty="0"/>
          </a:p>
          <a:p>
            <a:pPr lvl="0">
              <a:defRPr/>
            </a:pPr>
            <a:r>
              <a:rPr lang="de-DE" dirty="0"/>
              <a:t>Klinische Weiterversorgung</a:t>
            </a:r>
          </a:p>
          <a:p>
            <a:pPr lvl="0">
              <a:defRPr/>
            </a:pPr>
            <a:endParaRPr lang="de-DE" dirty="0"/>
          </a:p>
          <a:p>
            <a:pPr lvl="0">
              <a:defRPr/>
            </a:pPr>
            <a:r>
              <a:rPr lang="de-DE" dirty="0" err="1"/>
              <a:t>QM-Netzwerk</a:t>
            </a:r>
            <a:r>
              <a:rPr lang="de-DE" dirty="0"/>
              <a:t> Reanimation</a:t>
            </a:r>
          </a:p>
          <a:p>
            <a:pPr lvl="0">
              <a:buNone/>
              <a:defRPr/>
            </a:pPr>
            <a:endParaRPr lang="de-DE" dirty="0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2</a:t>
            </a:fld>
            <a:endParaRPr lang="de-DE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Datenquelle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1999" y="2130425"/>
            <a:ext cx="4248455" cy="4035425"/>
          </a:xfrm>
        </p:spPr>
        <p:txBody>
          <a:bodyPr/>
          <a:lstStyle/>
          <a:p>
            <a:r>
              <a:rPr lang="de-DE" dirty="0">
                <a:latin typeface="Arial" charset="0"/>
                <a:ea typeface="ＭＳ Ｐゴシック" charset="-128"/>
              </a:rPr>
              <a:t>Teilnehmende Standorte:</a:t>
            </a:r>
          </a:p>
          <a:p>
            <a:pPr lvl="2"/>
            <a:r>
              <a:rPr lang="de-DE" dirty="0">
                <a:latin typeface="Arial" charset="0"/>
                <a:ea typeface="ＭＳ Ｐゴシック" charset="-128"/>
              </a:rPr>
              <a:t>227 Rettungsdienste</a:t>
            </a:r>
          </a:p>
          <a:p>
            <a:pPr lvl="2"/>
            <a:r>
              <a:rPr lang="de-DE" dirty="0">
                <a:latin typeface="Arial" charset="0"/>
                <a:ea typeface="ＭＳ Ｐゴシック" charset="-128"/>
              </a:rPr>
              <a:t>231 Kliniken</a:t>
            </a:r>
          </a:p>
          <a:p>
            <a:pPr lvl="2"/>
            <a:r>
              <a:rPr lang="de-DE" dirty="0">
                <a:latin typeface="Arial" charset="0"/>
                <a:ea typeface="ＭＳ Ｐゴシック" charset="-128"/>
              </a:rPr>
              <a:t>131 </a:t>
            </a:r>
            <a:r>
              <a:rPr lang="de-DE" dirty="0" err="1">
                <a:latin typeface="Arial" charset="0"/>
                <a:ea typeface="ＭＳ Ｐゴシック" charset="-128"/>
              </a:rPr>
              <a:t>Cardiac</a:t>
            </a:r>
            <a:r>
              <a:rPr lang="de-DE" dirty="0">
                <a:latin typeface="Arial" charset="0"/>
                <a:ea typeface="ＭＳ Ｐゴシック" charset="-128"/>
              </a:rPr>
              <a:t> Arrest Center</a:t>
            </a:r>
          </a:p>
          <a:p>
            <a:pPr lvl="2"/>
            <a:r>
              <a:rPr lang="de-DE" dirty="0">
                <a:latin typeface="Arial" charset="0"/>
                <a:ea typeface="ＭＳ Ｐゴシック" charset="-128"/>
              </a:rPr>
              <a:t>498.552 Datensätze</a:t>
            </a:r>
          </a:p>
          <a:p>
            <a:pPr marL="449263" lvl="1" indent="0"/>
            <a:r>
              <a:rPr lang="de-DE" sz="1200" dirty="0">
                <a:latin typeface="Arial" charset="0"/>
                <a:ea typeface="ＭＳ Ｐゴシック" charset="-128"/>
              </a:rPr>
              <a:t>(Stand: Juli 2024)</a:t>
            </a:r>
          </a:p>
        </p:txBody>
      </p:sp>
      <p:sp>
        <p:nvSpPr>
          <p:cNvPr id="13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14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3</a:t>
            </a:fld>
            <a:endParaRPr lang="de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C7EB258-8EA0-4F13-89E7-CB0734AC8C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9291" y="5101166"/>
            <a:ext cx="4248455" cy="1040208"/>
          </a:xfrm>
          <a:prstGeom prst="rect">
            <a:avLst/>
          </a:prstGeom>
        </p:spPr>
      </p:pic>
      <p:pic>
        <p:nvPicPr>
          <p:cNvPr id="7" name="Grafik 6" descr="Ein Bild, das Karte enthält.&#10;&#10;Automatisch generierte Beschreibung">
            <a:extLst>
              <a:ext uri="{FF2B5EF4-FFF2-40B4-BE49-F238E27FC236}">
                <a16:creationId xmlns:a16="http://schemas.microsoft.com/office/drawing/2014/main" id="{7F0BB461-FCCD-402A-B60A-6E1BDAEAE2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254" y="2130425"/>
            <a:ext cx="3491492" cy="4351715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38308D36-C398-7F92-D058-944F395CC943}"/>
              </a:ext>
            </a:extLst>
          </p:cNvPr>
          <p:cNvSpPr txBox="1"/>
          <p:nvPr/>
        </p:nvSpPr>
        <p:spPr>
          <a:xfrm>
            <a:off x="4312611" y="4731834"/>
            <a:ext cx="3930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Fischer M,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Wnent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J, Gräsner J T, Seewald S, Rück L, Hoffmann H et al: Jahresbericht des</a:t>
            </a:r>
          </a:p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Deutschen Reanimationsregisters: Außerklinische Reanimation im Notarzt und Rettungsdienst 2023.</a:t>
            </a:r>
          </a:p>
          <a:p>
            <a:pPr marR="1000"/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Anästh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Intensivmed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2024;65:V101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–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V110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. DOI: 10.19224/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ai2024.V101</a:t>
            </a:r>
            <a:endParaRPr lang="de-DE" sz="600" i="0" dirty="0">
              <a:solidFill>
                <a:srgbClr val="595959"/>
              </a:solidFill>
              <a:latin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de-DE" dirty="0"/>
          </a:p>
          <a:p>
            <a:pPr algn="ctr">
              <a:buNone/>
            </a:pPr>
            <a:endParaRPr lang="de-DE" sz="3600" dirty="0"/>
          </a:p>
          <a:p>
            <a:pPr algn="ctr">
              <a:buNone/>
            </a:pPr>
            <a:r>
              <a:rPr lang="de-DE" sz="3600" dirty="0"/>
              <a:t>2023 mussten mehr als 55.000 Menschen in Deutschland wiederbelebt werden </a:t>
            </a:r>
            <a:br>
              <a:rPr lang="de-DE" dirty="0"/>
            </a:br>
            <a:endParaRPr lang="de-DE" dirty="0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4</a:t>
            </a:fld>
            <a:endParaRPr lang="de-DE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BFD8D1B9-7A23-44C3-B1AC-C8C7675C1F28}"/>
              </a:ext>
            </a:extLst>
          </p:cNvPr>
          <p:cNvSpPr txBox="1"/>
          <p:nvPr/>
        </p:nvSpPr>
        <p:spPr>
          <a:xfrm>
            <a:off x="2602157" y="5971787"/>
            <a:ext cx="3930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Fischer M,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Wnent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J, Gräsner J T, Seewald S, Rück L, Hoffmann H et al: Jahresbericht des</a:t>
            </a:r>
          </a:p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Deutschen Reanimationsregisters: Außerklinische Reanimation im Notarzt und Rettungsdienst 2023.</a:t>
            </a:r>
          </a:p>
          <a:p>
            <a:pPr marR="1000"/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Anästh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Intensivmed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2024;65:V101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–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V110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. DOI: 10.19224/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ai2024.V101</a:t>
            </a:r>
            <a:endParaRPr lang="de-DE" sz="600" i="0" dirty="0">
              <a:solidFill>
                <a:srgbClr val="595959"/>
              </a:solidFill>
              <a:latin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latin typeface="Arial" charset="0"/>
                <a:ea typeface="MS PGothic" charset="0"/>
                <a:cs typeface="MS PGothic" charset="0"/>
              </a:rPr>
              <a:t>Ausgangslage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Herz-Kreislauf-Stillstand ist ein gesellschaftliches Problem!</a:t>
            </a:r>
          </a:p>
          <a:p>
            <a:pPr lvl="2"/>
            <a:r>
              <a:rPr lang="de-DE" sz="1600" dirty="0">
                <a:latin typeface="Arial" charset="0"/>
                <a:ea typeface="ＭＳ Ｐゴシック" charset="-128"/>
              </a:rPr>
              <a:t>ca. 65 Reanimationen je 100.000 Einwohner und Jahr</a:t>
            </a:r>
          </a:p>
          <a:p>
            <a:pPr lvl="2"/>
            <a:r>
              <a:rPr lang="de-DE" sz="1600" dirty="0">
                <a:latin typeface="Arial" charset="0"/>
                <a:ea typeface="ＭＳ Ｐゴシック" charset="-128"/>
              </a:rPr>
              <a:t>Durchschnittsalter der im Deutschen Reanimationsregister erfassten PatientInnen: 70,1 Jahre</a:t>
            </a:r>
          </a:p>
          <a:p>
            <a:pPr lvl="2"/>
            <a:r>
              <a:rPr lang="de-DE" sz="1600" dirty="0">
                <a:latin typeface="Arial" charset="0"/>
                <a:ea typeface="ＭＳ Ｐゴシック" charset="-128"/>
              </a:rPr>
              <a:t>Mehr Männer als Frauen sind von einem Herzstillstand betroffen (männlich: 65,7 %, weiblich: 34,3 %) </a:t>
            </a:r>
          </a:p>
          <a:p>
            <a:pPr lvl="2"/>
            <a:r>
              <a:rPr lang="de-DE" sz="1600" dirty="0">
                <a:latin typeface="Arial" charset="0"/>
                <a:ea typeface="ＭＳ Ｐゴシック" charset="-128"/>
              </a:rPr>
              <a:t>Über 30 % der PatientInnen weisen keine oder nur leichte Vorerkrankungen auf</a:t>
            </a:r>
          </a:p>
          <a:p>
            <a:pPr lvl="2"/>
            <a:r>
              <a:rPr lang="de-DE" sz="1600" dirty="0">
                <a:latin typeface="Arial" charset="0"/>
                <a:ea typeface="ＭＳ Ｐゴシック" charset="-128"/>
              </a:rPr>
              <a:t>Die meisten Reanimationsbehandlungen finden im häuslichen Umfeld statt (ca. 70 %). </a:t>
            </a:r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5</a:t>
            </a:fld>
            <a:endParaRPr lang="de-DE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0E76466-4247-4E5F-981A-6165523AED13}"/>
              </a:ext>
            </a:extLst>
          </p:cNvPr>
          <p:cNvSpPr txBox="1"/>
          <p:nvPr/>
        </p:nvSpPr>
        <p:spPr>
          <a:xfrm>
            <a:off x="2715669" y="6171965"/>
            <a:ext cx="3930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Fischer M,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Wnent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J, Gräsner J T, Seewald S, Rück L, Hoffmann H et al: Jahresbericht des</a:t>
            </a:r>
          </a:p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Deutschen Reanimationsregisters: Außerklinische Reanimation im Notarzt und Rettungsdienst 2023.</a:t>
            </a:r>
          </a:p>
          <a:p>
            <a:pPr marR="1000"/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Anästh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Intensivmed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2024;65:V101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–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V110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. DOI: 10.19224/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ai2024.V101</a:t>
            </a:r>
            <a:endParaRPr lang="de-DE" sz="600" i="0" dirty="0">
              <a:solidFill>
                <a:srgbClr val="595959"/>
              </a:solidFill>
              <a:latin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EKG-Rhythmen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Nur 20 % aller PatientInnen zeigen defibrillierbare initiale EKG Rhythmen auf</a:t>
            </a:r>
          </a:p>
          <a:p>
            <a:endParaRPr lang="de-DE" dirty="0"/>
          </a:p>
          <a:p>
            <a:r>
              <a:rPr lang="de-DE" dirty="0"/>
              <a:t>Die 30 Tage - Überlebens/Entlassungsrate betrug 2023 10,4 % oder 8,8 PatientInnen/100.000 Einwohnende/Jahr. Mehr als 80 % der entlassenen PatientInnen wiesen zu diesem Zeitpunkt eine gute neurologische Erholung auf.</a:t>
            </a:r>
          </a:p>
          <a:p>
            <a:endParaRPr lang="de-DE" dirty="0"/>
          </a:p>
          <a:p>
            <a:r>
              <a:rPr lang="de-DE" dirty="0"/>
              <a:t>Herz-Kreislauf-Stillstand gehört zu den komplexesten und zeitkritischsten Krankheitsbildern in der Notfallmedizin</a:t>
            </a:r>
          </a:p>
          <a:p>
            <a:pPr>
              <a:buNone/>
            </a:pPr>
            <a:endParaRPr lang="de-DE" dirty="0"/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11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6</a:t>
            </a:fld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53E439F-9AFC-45E0-AB71-581BE5369518}"/>
              </a:ext>
            </a:extLst>
          </p:cNvPr>
          <p:cNvSpPr txBox="1"/>
          <p:nvPr/>
        </p:nvSpPr>
        <p:spPr>
          <a:xfrm>
            <a:off x="2818057" y="6144009"/>
            <a:ext cx="3930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Fischer M,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Wnent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J, Gräsner J T, Seewald S, Rück L, Hoffmann H et al: Jahresbericht des</a:t>
            </a:r>
          </a:p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Deutschen Reanimationsregisters: Außerklinische Reanimation im Notarzt und Rettungsdienst 2023.</a:t>
            </a:r>
          </a:p>
          <a:p>
            <a:pPr marR="1000"/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Anästh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Intensivmed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2024;65:V101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–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V110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. DOI: 10.19224/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ai2024.V101</a:t>
            </a:r>
            <a:endParaRPr lang="de-DE" sz="600" i="0" dirty="0">
              <a:solidFill>
                <a:srgbClr val="595959"/>
              </a:solidFill>
              <a:latin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Ursache des Herz-Kreislauf-Stillstandes</a:t>
            </a:r>
          </a:p>
        </p:txBody>
      </p:sp>
      <p:graphicFrame>
        <p:nvGraphicFramePr>
          <p:cNvPr id="8" name="Diagramm 7"/>
          <p:cNvGraphicFramePr/>
          <p:nvPr>
            <p:extLst>
              <p:ext uri="{D42A27DB-BD31-4B8C-83A1-F6EECF244321}">
                <p14:modId xmlns:p14="http://schemas.microsoft.com/office/powerpoint/2010/main" val="1392684956"/>
              </p:ext>
            </p:extLst>
          </p:nvPr>
        </p:nvGraphicFramePr>
        <p:xfrm>
          <a:off x="612773" y="2269068"/>
          <a:ext cx="7884585" cy="4258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12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7</a:t>
            </a:fld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33FEE9AE-BC6B-4F78-A989-F9045B197304}"/>
              </a:ext>
            </a:extLst>
          </p:cNvPr>
          <p:cNvSpPr txBox="1"/>
          <p:nvPr/>
        </p:nvSpPr>
        <p:spPr>
          <a:xfrm>
            <a:off x="4747906" y="6162148"/>
            <a:ext cx="3930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Fischer M,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Wnent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J, Gräsner J T, Seewald S, Rück L, Hoffmann H et al: Jahresbericht des</a:t>
            </a:r>
          </a:p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Deutschen Reanimationsregisters: Außerklinische Reanimation im Notarzt und Rettungsdienst 2023.</a:t>
            </a:r>
          </a:p>
          <a:p>
            <a:pPr marR="1000"/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Anästh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Intensivmed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2024;65:V101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–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V110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. DOI: 10.19224/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ai2024.V101</a:t>
            </a:r>
            <a:endParaRPr lang="de-DE" sz="600" i="0" dirty="0">
              <a:solidFill>
                <a:srgbClr val="595959"/>
              </a:solidFill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96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Orte des Kreislaufstillstands</a:t>
            </a:r>
          </a:p>
        </p:txBody>
      </p:sp>
      <p:graphicFrame>
        <p:nvGraphicFramePr>
          <p:cNvPr id="8" name="Diagramm 7"/>
          <p:cNvGraphicFramePr/>
          <p:nvPr>
            <p:extLst>
              <p:ext uri="{D42A27DB-BD31-4B8C-83A1-F6EECF244321}">
                <p14:modId xmlns:p14="http://schemas.microsoft.com/office/powerpoint/2010/main" val="2453754437"/>
              </p:ext>
            </p:extLst>
          </p:nvPr>
        </p:nvGraphicFramePr>
        <p:xfrm>
          <a:off x="557963" y="2273275"/>
          <a:ext cx="7884585" cy="42582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12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8</a:t>
            </a:fld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9F88C820-7DE5-4170-A32F-140A189292CE}"/>
              </a:ext>
            </a:extLst>
          </p:cNvPr>
          <p:cNvSpPr txBox="1"/>
          <p:nvPr/>
        </p:nvSpPr>
        <p:spPr>
          <a:xfrm>
            <a:off x="4747906" y="6162148"/>
            <a:ext cx="39301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Fischer M,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Wnent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J, Gräsner J T, Seewald S, Rück L, Hoffmann H et al: Jahresbericht des</a:t>
            </a:r>
          </a:p>
          <a:p>
            <a:pPr marR="1000"/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Deutschen Reanimationsregisters: Außerklinische Reanimation im Notarzt und Rettungsdienst 2023.</a:t>
            </a:r>
          </a:p>
          <a:p>
            <a:pPr marR="1000"/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Anästh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Intensivmed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 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2024;65:V101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–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V110</a:t>
            </a:r>
            <a:r>
              <a:rPr lang="de-DE" sz="600" dirty="0">
                <a:solidFill>
                  <a:srgbClr val="595959"/>
                </a:solidFill>
                <a:latin typeface="Segoe UI" panose="020B0502040204020203" pitchFamily="34" charset="0"/>
              </a:rPr>
              <a:t>. DOI: 10.19224/</a:t>
            </a:r>
            <a:r>
              <a:rPr lang="de-DE" sz="600" dirty="0" err="1">
                <a:solidFill>
                  <a:srgbClr val="595959"/>
                </a:solidFill>
                <a:latin typeface="Segoe UI" panose="020B0502040204020203" pitchFamily="34" charset="0"/>
              </a:rPr>
              <a:t>ai2024.V101</a:t>
            </a:r>
            <a:endParaRPr lang="de-DE" sz="600" i="0" dirty="0">
              <a:solidFill>
                <a:srgbClr val="595959"/>
              </a:solidFill>
              <a:latin typeface="Segoe UI" panose="020B0502040204020203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8" name="Picture 3" descr="CoSduits_new_200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4" y="2814174"/>
            <a:ext cx="7942264" cy="3066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520700" y="2130425"/>
            <a:ext cx="8034338" cy="4035425"/>
          </a:xfrm>
        </p:spPr>
        <p:txBody>
          <a:bodyPr/>
          <a:lstStyle/>
          <a:p>
            <a:pPr algn="ctr"/>
            <a:r>
              <a:rPr lang="de-DE" sz="2000" dirty="0"/>
              <a:t> Worauf kommt es an?</a:t>
            </a:r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11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9</a:t>
            </a:fld>
            <a:endParaRPr lang="de-DE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8" name="Picture 3" descr="CoSduits_new_200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4" y="2814174"/>
            <a:ext cx="7942264" cy="3066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Inhaltsplatzhalter 2"/>
          <p:cNvSpPr>
            <a:spLocks noGrp="1"/>
          </p:cNvSpPr>
          <p:nvPr>
            <p:ph idx="1"/>
          </p:nvPr>
        </p:nvSpPr>
        <p:spPr>
          <a:xfrm>
            <a:off x="520700" y="2130425"/>
            <a:ext cx="8034338" cy="4035425"/>
          </a:xfrm>
        </p:spPr>
        <p:txBody>
          <a:bodyPr/>
          <a:lstStyle/>
          <a:p>
            <a:pPr algn="ctr">
              <a:buNone/>
            </a:pPr>
            <a:r>
              <a:rPr lang="de-DE" sz="2000" dirty="0"/>
              <a:t>... auf Qualität!</a:t>
            </a:r>
          </a:p>
        </p:txBody>
      </p:sp>
      <p:sp>
        <p:nvSpPr>
          <p:cNvPr id="10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11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10</a:t>
            </a:fld>
            <a:endParaRPr lang="de-DE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Formula</a:t>
            </a:r>
            <a:r>
              <a:rPr lang="de-DE" dirty="0"/>
              <a:t> of </a:t>
            </a:r>
            <a:r>
              <a:rPr lang="de-DE" dirty="0" err="1"/>
              <a:t>Survival</a:t>
            </a:r>
            <a:r>
              <a:rPr lang="de-DE" dirty="0"/>
              <a:t> </a:t>
            </a:r>
            <a:r>
              <a:rPr lang="de-DE" dirty="0" err="1"/>
              <a:t>Concept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tabLst>
                <a:tab pos="990600" algn="l"/>
                <a:tab pos="1346200" algn="l"/>
                <a:tab pos="2514600" algn="l"/>
                <a:tab pos="2870200" algn="l"/>
                <a:tab pos="4216400" algn="l"/>
                <a:tab pos="5118100" algn="l"/>
                <a:tab pos="5918200" algn="l"/>
              </a:tabLst>
            </a:pPr>
            <a:endParaRPr lang="de-DE" sz="1600" b="1" dirty="0">
              <a:solidFill>
                <a:schemeClr val="tx1"/>
              </a:solidFill>
              <a:latin typeface="Arial" charset="0"/>
              <a:ea typeface="ＭＳ Ｐゴシック" charset="-128"/>
            </a:endParaRPr>
          </a:p>
          <a:p>
            <a:pPr marL="0" lvl="1" indent="0">
              <a:tabLst>
                <a:tab pos="990600" algn="l"/>
                <a:tab pos="1346200" algn="l"/>
                <a:tab pos="2514600" algn="l"/>
                <a:tab pos="2870200" algn="l"/>
                <a:tab pos="4216400" algn="l"/>
                <a:tab pos="5118100" algn="l"/>
                <a:tab pos="5918200" algn="l"/>
              </a:tabLst>
            </a:pPr>
            <a:r>
              <a:rPr lang="de-DE" sz="1600" b="1" dirty="0">
                <a:solidFill>
                  <a:schemeClr val="tx1"/>
                </a:solidFill>
                <a:latin typeface="Arial" charset="0"/>
                <a:ea typeface="ＭＳ Ｐゴシック" charset="-128"/>
              </a:rPr>
              <a:t>Science	x	</a:t>
            </a:r>
            <a:r>
              <a:rPr lang="de-DE" sz="1600" b="1" dirty="0" err="1">
                <a:solidFill>
                  <a:schemeClr val="tx1"/>
                </a:solidFill>
                <a:latin typeface="Arial" charset="0"/>
                <a:ea typeface="ＭＳ Ｐゴシック" charset="-128"/>
              </a:rPr>
              <a:t>Education</a:t>
            </a:r>
            <a:r>
              <a:rPr lang="de-DE" sz="1600" b="1" dirty="0">
                <a:solidFill>
                  <a:schemeClr val="tx1"/>
                </a:solidFill>
                <a:latin typeface="Arial" charset="0"/>
                <a:ea typeface="ＭＳ Ｐゴシック" charset="-128"/>
              </a:rPr>
              <a:t>	x	</a:t>
            </a:r>
            <a:r>
              <a:rPr lang="de-DE" sz="1600" b="1" dirty="0" err="1">
                <a:solidFill>
                  <a:schemeClr val="tx1"/>
                </a:solidFill>
                <a:latin typeface="Arial" charset="0"/>
                <a:ea typeface="ＭＳ Ｐゴシック" charset="-128"/>
              </a:rPr>
              <a:t>Local</a:t>
            </a:r>
            <a:r>
              <a:rPr lang="de-DE" sz="1600" b="1" dirty="0">
                <a:solidFill>
                  <a:schemeClr val="tx1"/>
                </a:solidFill>
                <a:latin typeface="Arial" charset="0"/>
                <a:ea typeface="ＭＳ Ｐゴシック" charset="-128"/>
              </a:rPr>
              <a:t> 	=	</a:t>
            </a:r>
            <a:r>
              <a:rPr lang="de-DE" sz="1600" b="1" dirty="0" err="1">
                <a:solidFill>
                  <a:schemeClr val="tx1"/>
                </a:solidFill>
                <a:latin typeface="Arial" charset="0"/>
                <a:ea typeface="ＭＳ Ｐゴシック" charset="-128"/>
              </a:rPr>
              <a:t>Survival</a:t>
            </a:r>
            <a:r>
              <a:rPr lang="de-DE" sz="1600" b="1" dirty="0">
                <a:solidFill>
                  <a:schemeClr val="tx1"/>
                </a:solidFill>
                <a:latin typeface="Arial" charset="0"/>
                <a:ea typeface="ＭＳ Ｐゴシック" charset="-128"/>
              </a:rPr>
              <a:t> </a:t>
            </a:r>
            <a:r>
              <a:rPr lang="de-DE" sz="1600" b="1" dirty="0" err="1">
                <a:solidFill>
                  <a:schemeClr val="tx1"/>
                </a:solidFill>
                <a:latin typeface="Arial" charset="0"/>
                <a:ea typeface="ＭＳ Ｐゴシック" charset="-128"/>
              </a:rPr>
              <a:t>Implementation</a:t>
            </a:r>
            <a:r>
              <a:rPr lang="de-DE" sz="1600" b="1" dirty="0">
                <a:solidFill>
                  <a:schemeClr val="tx1"/>
                </a:solidFill>
                <a:latin typeface="Arial" charset="0"/>
                <a:ea typeface="ＭＳ Ｐゴシック" charset="-128"/>
              </a:rPr>
              <a:t> </a:t>
            </a:r>
          </a:p>
          <a:p>
            <a:pPr marL="0" lvl="1" indent="0">
              <a:tabLst>
                <a:tab pos="990600" algn="l"/>
                <a:tab pos="1346200" algn="l"/>
                <a:tab pos="2514600" algn="l"/>
                <a:tab pos="2870200" algn="l"/>
                <a:tab pos="4216400" algn="l"/>
                <a:tab pos="5118100" algn="l"/>
                <a:tab pos="5918200" algn="l"/>
              </a:tabLst>
            </a:pPr>
            <a:endParaRPr lang="de-DE" dirty="0">
              <a:latin typeface="Arial" charset="0"/>
              <a:ea typeface="ＭＳ Ｐゴシック" charset="-128"/>
            </a:endParaRPr>
          </a:p>
          <a:p>
            <a:pPr marL="0" lvl="1" indent="0">
              <a:tabLst>
                <a:tab pos="990600" algn="l"/>
                <a:tab pos="1346200" algn="l"/>
                <a:tab pos="2514600" algn="l"/>
                <a:tab pos="2870200" algn="l"/>
                <a:tab pos="4216400" algn="l"/>
                <a:tab pos="5118100" algn="l"/>
                <a:tab pos="5918200" algn="l"/>
              </a:tabLst>
            </a:pPr>
            <a:r>
              <a:rPr lang="de-DE" dirty="0">
                <a:latin typeface="Arial" charset="0"/>
                <a:ea typeface="ＭＳ Ｐゴシック" charset="-128"/>
              </a:rPr>
              <a:t>1.0	x	1	x	1	=	1	(IDEAL WORLD)</a:t>
            </a:r>
          </a:p>
          <a:p>
            <a:pPr marL="0" lvl="1" indent="0">
              <a:tabLst>
                <a:tab pos="990600" algn="l"/>
                <a:tab pos="1346200" algn="l"/>
                <a:tab pos="2514600" algn="l"/>
                <a:tab pos="2870200" algn="l"/>
                <a:tab pos="4216400" algn="l"/>
                <a:tab pos="5118100" algn="l"/>
                <a:tab pos="5918200" algn="l"/>
              </a:tabLst>
            </a:pPr>
            <a:r>
              <a:rPr lang="de-DE" dirty="0">
                <a:latin typeface="Arial" charset="0"/>
                <a:ea typeface="ＭＳ Ｐゴシック" charset="-128"/>
              </a:rPr>
              <a:t>0.8	x	0.8	x	0.8	=	0.51	(</a:t>
            </a:r>
            <a:r>
              <a:rPr lang="de-DE" dirty="0" err="1">
                <a:latin typeface="Arial" charset="0"/>
                <a:ea typeface="ＭＳ Ｐゴシック" charset="-128"/>
              </a:rPr>
              <a:t>Realistic</a:t>
            </a:r>
            <a:r>
              <a:rPr lang="de-DE" dirty="0">
                <a:latin typeface="Arial" charset="0"/>
                <a:ea typeface="ＭＳ Ｐゴシック" charset="-128"/>
              </a:rPr>
              <a:t> </a:t>
            </a:r>
            <a:r>
              <a:rPr lang="de-DE" dirty="0" err="1">
                <a:latin typeface="Arial" charset="0"/>
                <a:ea typeface="ＭＳ Ｐゴシック" charset="-128"/>
              </a:rPr>
              <a:t>Aim</a:t>
            </a:r>
            <a:r>
              <a:rPr lang="de-DE" dirty="0">
                <a:latin typeface="Arial" charset="0"/>
                <a:ea typeface="ＭＳ Ｐゴシック" charset="-128"/>
              </a:rPr>
              <a:t>)</a:t>
            </a:r>
          </a:p>
          <a:p>
            <a:pPr marL="0" lvl="1" indent="0">
              <a:tabLst>
                <a:tab pos="990600" algn="l"/>
                <a:tab pos="1346200" algn="l"/>
                <a:tab pos="2514600" algn="l"/>
                <a:tab pos="2870200" algn="l"/>
                <a:tab pos="4216400" algn="l"/>
                <a:tab pos="5118100" algn="l"/>
                <a:tab pos="5918200" algn="l"/>
              </a:tabLst>
            </a:pPr>
            <a:r>
              <a:rPr lang="de-DE" dirty="0">
                <a:latin typeface="Arial" charset="0"/>
                <a:ea typeface="ＭＳ Ｐゴシック" charset="-128"/>
              </a:rPr>
              <a:t>0.8	x	0.6	x	0.5	=	0.24	(REAL WORLD)</a:t>
            </a:r>
          </a:p>
          <a:p>
            <a:pPr marL="0" lvl="1" indent="0">
              <a:tabLst>
                <a:tab pos="990600" algn="l"/>
                <a:tab pos="1346200" algn="l"/>
                <a:tab pos="2514600" algn="l"/>
                <a:tab pos="2870200" algn="l"/>
                <a:tab pos="4216400" algn="l"/>
                <a:tab pos="5118100" algn="l"/>
                <a:tab pos="5918200" algn="l"/>
              </a:tabLst>
            </a:pPr>
            <a:endParaRPr lang="de-DE" dirty="0">
              <a:latin typeface="Arial" charset="0"/>
              <a:ea typeface="ＭＳ Ｐゴシック" charset="-128"/>
            </a:endParaRPr>
          </a:p>
          <a:p>
            <a:pPr marL="0" lvl="1" indent="0"/>
            <a:r>
              <a:rPr lang="de-DE" sz="1100" b="1" i="1" dirty="0">
                <a:latin typeface="Arial" charset="0"/>
                <a:ea typeface="ＭＳ Ｐゴシック" charset="-128"/>
              </a:rPr>
              <a:t>Douglas Chamberlain</a:t>
            </a:r>
            <a:r>
              <a:rPr lang="de-DE" sz="1100" i="1" dirty="0">
                <a:latin typeface="Arial" charset="0"/>
                <a:ea typeface="ＭＳ Ｐゴシック" charset="-128"/>
              </a:rPr>
              <a:t>, ERC Kongress Stavanger 2006</a:t>
            </a:r>
          </a:p>
          <a:p>
            <a:pPr marL="0" lvl="1" indent="0"/>
            <a:endParaRPr lang="de-DE" dirty="0">
              <a:latin typeface="Arial" charset="0"/>
              <a:ea typeface="ＭＳ Ｐゴシック" charset="-128"/>
            </a:endParaRPr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4294967295"/>
          </p:nvPr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b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1F716DB-2AD0-3043-835D-8E16AC322E5D}" type="slidenum">
              <a:rPr lang="de-DE"/>
              <a:pPr>
                <a:defRPr/>
              </a:pPr>
              <a:t>11</a:t>
            </a:fld>
            <a:endParaRPr lang="de-DE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nplatzhalter 4"/>
          <p:cNvSpPr txBox="1">
            <a:spLocks/>
          </p:cNvSpPr>
          <p:nvPr/>
        </p:nvSpPr>
        <p:spPr>
          <a:xfrm>
            <a:off x="998538" y="6484938"/>
            <a:ext cx="713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algn="ctr" defTabSz="457200" rtl="0" fontAlgn="auto">
              <a:spcBef>
                <a:spcPts val="0"/>
              </a:spcBef>
              <a:spcAft>
                <a:spcPts val="0"/>
              </a:spcAft>
              <a:defRPr sz="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>
              <a:defRPr/>
            </a:pPr>
            <a:r>
              <a:rPr lang="de-DE"/>
              <a:t>Fakten und Hintergründe zu Reanimationsmaßnahmen in Deutschland</a:t>
            </a:r>
            <a:endParaRPr lang="de-DE" dirty="0"/>
          </a:p>
        </p:txBody>
      </p:sp>
      <p:sp>
        <p:nvSpPr>
          <p:cNvPr id="4" name="Foliennummernplatzhalter 5"/>
          <p:cNvSpPr txBox="1">
            <a:spLocks/>
          </p:cNvSpPr>
          <p:nvPr/>
        </p:nvSpPr>
        <p:spPr>
          <a:xfrm>
            <a:off x="219075" y="6484938"/>
            <a:ext cx="531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algn="l" defTabSz="457200" rtl="0" fontAlgn="auto">
              <a:spcBef>
                <a:spcPts val="0"/>
              </a:spcBef>
              <a:spcAft>
                <a:spcPts val="0"/>
              </a:spcAft>
              <a:defRPr sz="8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22860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6pPr>
            <a:lvl7pPr marL="27432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7pPr>
            <a:lvl8pPr marL="32004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8pPr>
            <a:lvl9pPr marL="3657600" algn="l" defTabSz="4572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9pPr>
          </a:lstStyle>
          <a:p>
            <a:pPr>
              <a:defRPr/>
            </a:pPr>
            <a:fld id="{41F716DB-2AD0-3043-835D-8E16AC322E5D}" type="slidenum">
              <a:rPr lang="de-DE" smtClean="0"/>
              <a:pPr>
                <a:defRPr/>
              </a:pPr>
              <a:t>12</a:t>
            </a:fld>
            <a:endParaRPr lang="de-D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+n_PPT_Template_EinLebenRetten_rot_20130205">
  <a:themeElements>
    <a:clrScheme name="EinLebenRetten-100Pro_ro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A51E28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m+n_PPT_Template_EinLebenRetten_rot_20130205.pot</Template>
  <TotalTime>0</TotalTime>
  <Words>681</Words>
  <Application>Microsoft Office PowerPoint</Application>
  <PresentationFormat>Bildschirmpräsentation (4:3)</PresentationFormat>
  <Paragraphs>95</Paragraphs>
  <Slides>12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7" baseType="lpstr">
      <vt:lpstr>Arial</vt:lpstr>
      <vt:lpstr>Calibri</vt:lpstr>
      <vt:lpstr>Lucida Grande</vt:lpstr>
      <vt:lpstr>Segoe UI</vt:lpstr>
      <vt:lpstr>m+n_PPT_Template_EinLebenRetten_rot_20130205</vt:lpstr>
      <vt:lpstr>PowerPoint-Präsentation</vt:lpstr>
      <vt:lpstr>PowerPoint-Präsentation</vt:lpstr>
      <vt:lpstr>Datenquelle</vt:lpstr>
      <vt:lpstr>PowerPoint-Präsentation</vt:lpstr>
      <vt:lpstr>Ausgangslage</vt:lpstr>
      <vt:lpstr>EKG-Rhythmen</vt:lpstr>
      <vt:lpstr>Ursache des Herz-Kreislauf-Stillstandes</vt:lpstr>
      <vt:lpstr>Orte des Kreislaufstillstands</vt:lpstr>
      <vt:lpstr>PowerPoint-Präsentation</vt:lpstr>
      <vt:lpstr>PowerPoint-Präsentation</vt:lpstr>
      <vt:lpstr>Formula of Survival Concept</vt:lpstr>
      <vt:lpstr>PowerPoint-Präsentation</vt:lpstr>
    </vt:vector>
  </TitlesOfParts>
  <Company>mn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0</dc:title>
  <dc:creator>Esther Mangler</dc:creator>
  <cp:lastModifiedBy>N. Haimerl</cp:lastModifiedBy>
  <cp:revision>44</cp:revision>
  <dcterms:created xsi:type="dcterms:W3CDTF">2014-04-07T09:22:43Z</dcterms:created>
  <dcterms:modified xsi:type="dcterms:W3CDTF">2024-07-22T08:06:39Z</dcterms:modified>
</cp:coreProperties>
</file>