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6"/>
  </p:notesMasterIdLst>
  <p:handoutMasterIdLst>
    <p:handoutMasterId r:id="rId27"/>
  </p:handoutMasterIdLst>
  <p:sldIdLst>
    <p:sldId id="261" r:id="rId2"/>
    <p:sldId id="268" r:id="rId3"/>
    <p:sldId id="269" r:id="rId4"/>
    <p:sldId id="270" r:id="rId5"/>
    <p:sldId id="272" r:id="rId6"/>
    <p:sldId id="273" r:id="rId7"/>
    <p:sldId id="289" r:id="rId8"/>
    <p:sldId id="274" r:id="rId9"/>
    <p:sldId id="290" r:id="rId10"/>
    <p:sldId id="275" r:id="rId11"/>
    <p:sldId id="277" r:id="rId12"/>
    <p:sldId id="279" r:id="rId13"/>
    <p:sldId id="278" r:id="rId14"/>
    <p:sldId id="280" r:id="rId15"/>
    <p:sldId id="281" r:id="rId16"/>
    <p:sldId id="283" r:id="rId17"/>
    <p:sldId id="284" r:id="rId18"/>
    <p:sldId id="285" r:id="rId19"/>
    <p:sldId id="282" r:id="rId20"/>
    <p:sldId id="286" r:id="rId21"/>
    <p:sldId id="287" r:id="rId22"/>
    <p:sldId id="288" r:id="rId23"/>
    <p:sldId id="264" r:id="rId24"/>
    <p:sldId id="267" r:id="rId25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0" autoAdjust="0"/>
    <p:restoredTop sz="94660" autoAdjust="0"/>
  </p:normalViewPr>
  <p:slideViewPr>
    <p:cSldViewPr snapToGrid="0" snapToObjects="1">
      <p:cViewPr varScale="1">
        <p:scale>
          <a:sx n="116" d="100"/>
          <a:sy n="116" d="100"/>
        </p:scale>
        <p:origin x="1638" y="108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27ED13BF-2890-3F43-9994-A2DAAE9E0E7C}" type="datetime1">
              <a:rPr lang="de-DE" smtClean="0"/>
              <a:t>18.02.2020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5B1C46C-BB14-4F06-8F6C-D9450581D96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781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D69E525B-FB54-E24A-BE3F-C3FE939F19FC}" type="datetime1">
              <a:rPr lang="de-DE" smtClean="0"/>
              <a:t>18.02.2020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78244CA-278A-4B19-8D4D-32CB10D672F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88729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8244CA-278A-4B19-8D4D-32CB10D672F7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1463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8244CA-278A-4B19-8D4D-32CB10D672F7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249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 smtClean="0"/>
              <a:t>Wiederbelebung für Schülerinnen und Schüler</a:t>
            </a:r>
            <a:endParaRPr lang="de-DE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719D74-4CBC-4617-A40F-7610191E4261}" type="datetime1">
              <a:rPr lang="de-DE" smtClean="0"/>
              <a:t>18.02.2020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Wiederbelebung für Schülerinnen und Schüler</a:t>
            </a:r>
            <a:endParaRPr lang="de-DE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DFCB47A-A015-4473-828F-5025FE4C9FDB}" type="datetime1">
              <a:rPr lang="de-DE" smtClean="0"/>
              <a:t>18.02.2020</a:t>
            </a:fld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7C118C8-5DB9-4BCD-874D-E3C691EA8ECB}" type="datetime1">
              <a:rPr lang="de-DE" smtClean="0"/>
              <a:t>18.02.2020</a:t>
            </a:fld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Wiederbelebung für Schülerinnen und Schüler</a:t>
            </a:r>
            <a:endParaRPr lang="de-DE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22.9. – 26.9.2014</a:t>
            </a:r>
            <a:br>
              <a:rPr lang="de-DE" dirty="0" smtClean="0"/>
            </a:br>
            <a:r>
              <a:rPr lang="de-DE" dirty="0" smtClean="0"/>
              <a:t>WOCHE DER WIEDERBELEBUNG</a:t>
            </a:r>
            <a:endParaRPr lang="de-DE" dirty="0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940D09-A06B-434A-B3A1-19EE31461E39}" type="datetime1">
              <a:rPr lang="de-DE" smtClean="0"/>
              <a:t>18.02.2020</a:t>
            </a:fld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10" name="Bild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9" t="30973" r="13773" b="6820"/>
          <a:stretch/>
        </p:blipFill>
        <p:spPr>
          <a:xfrm>
            <a:off x="900000" y="2124000"/>
            <a:ext cx="6984000" cy="42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462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 dirty="0" smtClean="0"/>
              <a:t>Wiederbelebung für Schülerinnen und Schüler</a:t>
            </a:r>
            <a:endParaRPr lang="de-DE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7E06D2F-8706-4B61-9CA2-978B33C97403}" type="datetime1">
              <a:rPr lang="de-DE" smtClean="0"/>
              <a:t>18.02.2020</a:t>
            </a:fld>
            <a:endParaRPr lang="de-DE" dirty="0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FF8F4A-514B-1048-8182-0277E4E304D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83" r:id="rId4"/>
    <p:sldLayoutId id="2147483782" r:id="rId5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8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9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Wiederbelebung </a:t>
            </a:r>
            <a:endParaRPr lang="de-DE" sz="2000" b="1" dirty="0" smtClean="0">
              <a:solidFill>
                <a:srgbClr val="FFFFFF"/>
              </a:solidFill>
              <a:ea typeface="Arial" pitchFamily="1" charset="0"/>
              <a:cs typeface="Arial" pitchFamily="1" charset="0"/>
            </a:endParaRPr>
          </a:p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 smtClean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für Mitarbeiterinnen und Mitarbeiter</a:t>
            </a:r>
          </a:p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v</a:t>
            </a:r>
            <a:r>
              <a:rPr lang="de-DE" sz="2000" b="1" dirty="0" smtClean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on Betrieben und Unternehmen </a:t>
            </a:r>
            <a:endParaRPr lang="de-DE" sz="2000" b="1" dirty="0">
              <a:solidFill>
                <a:srgbClr val="FFFFFF"/>
              </a:solidFill>
              <a:ea typeface="Arial" pitchFamily="1" charset="0"/>
              <a:cs typeface="Arial" pitchFamily="1" charset="0"/>
            </a:endParaRP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ist zu tun …</a:t>
            </a:r>
            <a:endParaRPr lang="de-DE" dirty="0"/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… wenn ein Mensch plötzlich einen Herz-Kreislaufstillstand hat?</a:t>
            </a:r>
          </a:p>
        </p:txBody>
      </p:sp>
      <p:pic>
        <p:nvPicPr>
          <p:cNvPr id="15366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ist zu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1999" y="2130425"/>
            <a:ext cx="4306957" cy="4035425"/>
          </a:xfrm>
        </p:spPr>
        <p:txBody>
          <a:bodyPr/>
          <a:lstStyle/>
          <a:p>
            <a:pPr>
              <a:defRPr/>
            </a:pPr>
            <a:r>
              <a:rPr lang="de-DE" sz="1800" dirty="0" smtClean="0"/>
              <a:t>Prüfen:</a:t>
            </a: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Kontrolliere die Atmung</a:t>
            </a:r>
          </a:p>
          <a:p>
            <a:pPr>
              <a:defRPr/>
            </a:pPr>
            <a:endParaRPr lang="de-DE" sz="1800" dirty="0" smtClean="0"/>
          </a:p>
          <a:p>
            <a:pPr>
              <a:defRPr/>
            </a:pPr>
            <a:r>
              <a:rPr lang="de-DE" sz="1800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Rufe andere zur Hilfe</a:t>
            </a: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Rufe 112 an</a:t>
            </a:r>
          </a:p>
          <a:p>
            <a:pPr>
              <a:buFontTx/>
              <a:buNone/>
              <a:defRPr/>
            </a:pPr>
            <a:endParaRPr lang="de-DE" sz="1800" dirty="0" smtClean="0"/>
          </a:p>
          <a:p>
            <a:pPr>
              <a:defRPr/>
            </a:pPr>
            <a:r>
              <a:rPr lang="de-DE" sz="1800" dirty="0" smtClean="0"/>
              <a:t>Drücken: </a:t>
            </a:r>
          </a:p>
          <a:p>
            <a:pPr marL="627063">
              <a:defRPr/>
            </a:pPr>
            <a:r>
              <a:rPr lang="de-DE" sz="1800" dirty="0" smtClean="0">
                <a:solidFill>
                  <a:srgbClr val="A51E28"/>
                </a:solidFill>
              </a:rPr>
              <a:t>Drücke fest und schnell </a:t>
            </a:r>
            <a:br>
              <a:rPr lang="de-DE" sz="1800" dirty="0" smtClean="0">
                <a:solidFill>
                  <a:srgbClr val="A51E28"/>
                </a:solidFill>
              </a:rPr>
            </a:br>
            <a:r>
              <a:rPr lang="de-DE" sz="1800" dirty="0" smtClean="0">
                <a:solidFill>
                  <a:srgbClr val="A51E28"/>
                </a:solidFill>
              </a:rPr>
              <a:t>auf den Brustkorb</a:t>
            </a:r>
            <a:endParaRPr lang="de-DE" sz="1800" dirty="0">
              <a:solidFill>
                <a:srgbClr val="A51E28"/>
              </a:solidFill>
            </a:endParaRPr>
          </a:p>
        </p:txBody>
      </p:sp>
      <p:pic>
        <p:nvPicPr>
          <p:cNvPr id="16390" name="Picture 16" descr="100Pro_3Grafiken_Schaubild_03_rot_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481" y="2308085"/>
            <a:ext cx="4199647" cy="341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Prüfen: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800" b="0" i="1" dirty="0" smtClean="0">
                <a:solidFill>
                  <a:srgbClr val="595959"/>
                </a:solidFill>
              </a:rPr>
              <a:t>Keine Reaktion?</a:t>
            </a:r>
          </a:p>
        </p:txBody>
      </p:sp>
      <p:pic>
        <p:nvPicPr>
          <p:cNvPr id="17414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Was ist zu tun?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Prüfen: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Kontrolliere die Atmung</a:t>
            </a: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800" b="0" dirty="0" smtClean="0">
                <a:solidFill>
                  <a:srgbClr val="595959"/>
                </a:solidFill>
              </a:rPr>
              <a:t>Überstrecke den Kopf nach </a:t>
            </a:r>
          </a:p>
          <a:p>
            <a:pPr marL="627063">
              <a:buFontTx/>
              <a:buNone/>
              <a:defRPr/>
            </a:pPr>
            <a:r>
              <a:rPr lang="de-DE" sz="1800" b="0" dirty="0" smtClean="0">
                <a:solidFill>
                  <a:srgbClr val="595959"/>
                </a:solidFill>
              </a:rPr>
              <a:t>hinten und hebe das Kinn an.</a:t>
            </a:r>
          </a:p>
          <a:p>
            <a:pPr marL="627063">
              <a:buFontTx/>
              <a:buNone/>
              <a:defRPr/>
            </a:pPr>
            <a:endParaRPr lang="de-DE" sz="18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800" b="0" i="1" dirty="0" smtClean="0">
                <a:solidFill>
                  <a:srgbClr val="595959"/>
                </a:solidFill>
              </a:rPr>
              <a:t>Keine Atmung?</a:t>
            </a:r>
          </a:p>
          <a:p>
            <a:pPr marL="627063">
              <a:buFontTx/>
              <a:buNone/>
              <a:defRPr/>
            </a:pPr>
            <a:r>
              <a:rPr lang="de-DE" sz="1800" b="0" i="1" dirty="0" smtClean="0">
                <a:solidFill>
                  <a:srgbClr val="595959"/>
                </a:solidFill>
              </a:rPr>
              <a:t>Atmung nicht normal?</a:t>
            </a:r>
          </a:p>
          <a:p>
            <a:pPr marL="449263" indent="0">
              <a:buNone/>
              <a:defRPr/>
            </a:pPr>
            <a:endParaRPr lang="de-DE" sz="1800" dirty="0">
              <a:solidFill>
                <a:srgbClr val="A51E28"/>
              </a:solidFill>
            </a:endParaRPr>
          </a:p>
          <a:p>
            <a:pPr marL="735013" indent="-285750">
              <a:buFont typeface="Arial"/>
              <a:buChar char="•"/>
              <a:defRPr/>
            </a:pPr>
            <a:endParaRPr lang="de-DE" sz="1800" b="0" i="1" dirty="0" smtClean="0">
              <a:solidFill>
                <a:srgbClr val="595959"/>
              </a:solidFill>
            </a:endParaRPr>
          </a:p>
        </p:txBody>
      </p:sp>
      <p:pic>
        <p:nvPicPr>
          <p:cNvPr id="18438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2882" y="2711450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5229194" y="5238930"/>
            <a:ext cx="3745158" cy="74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>
            <a:lvl1pPr marL="177800" indent="-1778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600" b="1" kern="1200">
                <a:solidFill>
                  <a:schemeClr val="tx1"/>
                </a:solidFill>
                <a:latin typeface="Arial"/>
                <a:ea typeface="ＭＳ Ｐゴシック" pitchFamily="1" charset="-128"/>
                <a:cs typeface="Arial"/>
              </a:defRPr>
            </a:lvl1pPr>
            <a:lvl2pPr marL="266700" indent="190500" algn="l" defTabSz="457200" rtl="0" eaLnBrk="0" fontAlgn="base" hangingPunct="0">
              <a:lnSpc>
                <a:spcPts val="1800"/>
              </a:lnSpc>
              <a:spcBef>
                <a:spcPts val="1400"/>
              </a:spcBef>
              <a:spcAft>
                <a:spcPct val="0"/>
              </a:spcAft>
              <a:buClr>
                <a:srgbClr val="A8B6BC"/>
              </a:buClr>
              <a:buFont typeface="Arial" charset="0"/>
              <a:defRPr sz="1400" kern="1200">
                <a:solidFill>
                  <a:srgbClr val="595959"/>
                </a:solidFill>
                <a:latin typeface="Arial"/>
                <a:ea typeface="ＭＳ Ｐゴシック" pitchFamily="1" charset="-128"/>
                <a:cs typeface="Arial"/>
              </a:defRPr>
            </a:lvl2pPr>
            <a:lvl3pPr marL="628650" indent="-177800" algn="l" defTabSz="457200" rtl="0" eaLnBrk="0" fontAlgn="base" hangingPunct="0">
              <a:lnSpc>
                <a:spcPts val="1650"/>
              </a:lnSpc>
              <a:spcBef>
                <a:spcPts val="14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200" b="1" kern="120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defRPr>
            </a:lvl3pPr>
            <a:lvl4pPr marL="266700" indent="1104900" algn="l" defTabSz="457200" rtl="0" eaLnBrk="0" fontAlgn="base" hangingPunct="0">
              <a:lnSpc>
                <a:spcPts val="1350"/>
              </a:lnSpc>
              <a:spcBef>
                <a:spcPts val="600"/>
              </a:spcBef>
              <a:spcAft>
                <a:spcPct val="0"/>
              </a:spcAft>
              <a:defRPr sz="1100" i="1" kern="1200">
                <a:solidFill>
                  <a:srgbClr val="BFBFBF"/>
                </a:solidFill>
                <a:latin typeface="Arial"/>
                <a:ea typeface="ＭＳ Ｐゴシック" pitchFamily="1" charset="-128"/>
                <a:cs typeface="Arial"/>
              </a:defRPr>
            </a:lvl4pPr>
            <a:lvl5pPr marL="895350" indent="-177800" algn="l" defTabSz="457200" rtl="0" eaLnBrk="0" fontAlgn="base" hangingPunct="0">
              <a:lnSpc>
                <a:spcPts val="1300"/>
              </a:lnSpc>
              <a:spcBef>
                <a:spcPts val="1000"/>
              </a:spcBef>
              <a:spcAft>
                <a:spcPct val="0"/>
              </a:spcAft>
              <a:buClr>
                <a:srgbClr val="A8B6BC"/>
              </a:buClr>
              <a:buSzPct val="100000"/>
              <a:buBlip>
                <a:blip r:embed="rId4"/>
              </a:buBlip>
              <a:defRPr sz="1000" kern="1200">
                <a:solidFill>
                  <a:srgbClr val="7F7F7F"/>
                </a:solidFill>
                <a:latin typeface="Arial"/>
                <a:ea typeface="ＭＳ Ｐゴシック" pitchFamily="1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Im Zweifel beginnen!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735013" indent="-285750">
              <a:buFont typeface="Arial"/>
              <a:buChar char="•"/>
              <a:defRPr/>
            </a:pPr>
            <a:endParaRPr lang="de-DE" sz="1800" b="0" i="1" dirty="0" smtClean="0">
              <a:solidFill>
                <a:srgbClr val="595959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Rufe andere zur Hilfe</a:t>
            </a:r>
          </a:p>
        </p:txBody>
      </p:sp>
      <p:pic>
        <p:nvPicPr>
          <p:cNvPr id="19462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>
                <a:solidFill>
                  <a:srgbClr val="000000"/>
                </a:solidFill>
              </a:rPr>
              <a:t> Rufen: 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Rufe 112 an</a:t>
            </a: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de-DE" sz="1800" b="0" dirty="0" smtClean="0">
                <a:solidFill>
                  <a:srgbClr val="595959"/>
                </a:solidFill>
              </a:rPr>
              <a:t>Oder bitte jemanden darum </a:t>
            </a:r>
            <a:br>
              <a:rPr lang="de-DE" sz="1800" b="0" dirty="0" smtClean="0">
                <a:solidFill>
                  <a:srgbClr val="595959"/>
                </a:solidFill>
              </a:rPr>
            </a:br>
            <a:r>
              <a:rPr lang="de-DE" sz="1800" b="0" dirty="0" smtClean="0">
                <a:solidFill>
                  <a:srgbClr val="595959"/>
                </a:solidFill>
              </a:rPr>
              <a:t>es zu tun.</a:t>
            </a:r>
          </a:p>
        </p:txBody>
      </p:sp>
      <p:pic>
        <p:nvPicPr>
          <p:cNvPr id="20486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42066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580462" y="4126379"/>
            <a:ext cx="3582064" cy="94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>
            <a:lvl1pPr marL="177800" indent="-1778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600" b="1" kern="1200">
                <a:solidFill>
                  <a:schemeClr val="tx1"/>
                </a:solidFill>
                <a:latin typeface="Arial"/>
                <a:ea typeface="ＭＳ Ｐゴシック" pitchFamily="1" charset="-128"/>
                <a:cs typeface="Arial"/>
              </a:defRPr>
            </a:lvl1pPr>
            <a:lvl2pPr marL="266700" indent="190500" algn="l" defTabSz="457200" rtl="0" eaLnBrk="0" fontAlgn="base" hangingPunct="0">
              <a:lnSpc>
                <a:spcPts val="1800"/>
              </a:lnSpc>
              <a:spcBef>
                <a:spcPts val="1400"/>
              </a:spcBef>
              <a:spcAft>
                <a:spcPct val="0"/>
              </a:spcAft>
              <a:buClr>
                <a:srgbClr val="A8B6BC"/>
              </a:buClr>
              <a:buFont typeface="Arial" charset="0"/>
              <a:defRPr sz="1400" kern="1200">
                <a:solidFill>
                  <a:srgbClr val="595959"/>
                </a:solidFill>
                <a:latin typeface="Arial"/>
                <a:ea typeface="ＭＳ Ｐゴシック" pitchFamily="1" charset="-128"/>
                <a:cs typeface="Arial"/>
              </a:defRPr>
            </a:lvl2pPr>
            <a:lvl3pPr marL="628650" indent="-177800" algn="l" defTabSz="457200" rtl="0" eaLnBrk="0" fontAlgn="base" hangingPunct="0">
              <a:lnSpc>
                <a:spcPts val="1650"/>
              </a:lnSpc>
              <a:spcBef>
                <a:spcPts val="1400"/>
              </a:spcBef>
              <a:spcAft>
                <a:spcPct val="0"/>
              </a:spcAft>
              <a:buClr>
                <a:srgbClr val="A51E28"/>
              </a:buClr>
              <a:buSzPct val="100000"/>
              <a:buBlip>
                <a:blip r:embed="rId3"/>
              </a:buBlip>
              <a:defRPr sz="1200" b="1" kern="120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defRPr>
            </a:lvl3pPr>
            <a:lvl4pPr marL="266700" indent="1104900" algn="l" defTabSz="457200" rtl="0" eaLnBrk="0" fontAlgn="base" hangingPunct="0">
              <a:lnSpc>
                <a:spcPts val="1350"/>
              </a:lnSpc>
              <a:spcBef>
                <a:spcPts val="600"/>
              </a:spcBef>
              <a:spcAft>
                <a:spcPct val="0"/>
              </a:spcAft>
              <a:defRPr sz="1100" i="1" kern="1200">
                <a:solidFill>
                  <a:srgbClr val="BFBFBF"/>
                </a:solidFill>
                <a:latin typeface="Arial"/>
                <a:ea typeface="ＭＳ Ｐゴシック" pitchFamily="1" charset="-128"/>
                <a:cs typeface="Arial"/>
              </a:defRPr>
            </a:lvl4pPr>
            <a:lvl5pPr marL="895350" indent="-177800" algn="l" defTabSz="457200" rtl="0" eaLnBrk="0" fontAlgn="base" hangingPunct="0">
              <a:lnSpc>
                <a:spcPts val="1300"/>
              </a:lnSpc>
              <a:spcBef>
                <a:spcPts val="1000"/>
              </a:spcBef>
              <a:spcAft>
                <a:spcPct val="0"/>
              </a:spcAft>
              <a:buClr>
                <a:srgbClr val="A8B6BC"/>
              </a:buClr>
              <a:buSzPct val="100000"/>
              <a:buBlip>
                <a:blip r:embed="rId4"/>
              </a:buBlip>
              <a:defRPr sz="1000" kern="1200">
                <a:solidFill>
                  <a:srgbClr val="7F7F7F"/>
                </a:solidFill>
                <a:latin typeface="Arial"/>
                <a:ea typeface="ＭＳ Ｐゴシック" pitchFamily="1" charset="-128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65113" algn="l"/>
              </a:tabLst>
            </a:pPr>
            <a:r>
              <a:rPr lang="de-DE" sz="2000" dirty="0" smtClean="0"/>
              <a:t> 	Genauer Standort!</a:t>
            </a:r>
          </a:p>
          <a:p>
            <a:pPr>
              <a:tabLst>
                <a:tab pos="265113" algn="l"/>
              </a:tabLst>
            </a:pPr>
            <a:r>
              <a:rPr lang="de-DE" sz="2000" dirty="0" smtClean="0"/>
              <a:t> 	Warten auf Rückfragen!</a:t>
            </a:r>
            <a:endParaRPr lang="de-DE" sz="20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Drücken: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Finde die Mitte des Brustkorbes</a:t>
            </a:r>
            <a:endParaRPr lang="de-DE" sz="1800" b="0" dirty="0" smtClean="0">
              <a:solidFill>
                <a:srgbClr val="595959"/>
              </a:solidFill>
            </a:endParaRPr>
          </a:p>
        </p:txBody>
      </p:sp>
      <p:pic>
        <p:nvPicPr>
          <p:cNvPr id="21510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Drücken: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Lege eine Hand auf die Mitte des Brustkorbes</a:t>
            </a:r>
            <a:endParaRPr lang="de-DE" sz="1800" b="0" dirty="0" smtClean="0">
              <a:solidFill>
                <a:srgbClr val="595959"/>
              </a:solidFill>
            </a:endParaRPr>
          </a:p>
        </p:txBody>
      </p:sp>
      <p:pic>
        <p:nvPicPr>
          <p:cNvPr id="22534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Drücken: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Lege die andere Hand darüber</a:t>
            </a:r>
          </a:p>
        </p:txBody>
      </p:sp>
      <p:pic>
        <p:nvPicPr>
          <p:cNvPr id="23558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Drücken: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Drücke fest </a:t>
            </a:r>
            <a:r>
              <a:rPr lang="de-DE" sz="2000" dirty="0">
                <a:solidFill>
                  <a:srgbClr val="A51E28"/>
                </a:solidFill>
              </a:rPr>
              <a:t>&amp;</a:t>
            </a:r>
            <a:r>
              <a:rPr lang="de-DE" sz="2000" dirty="0" smtClean="0">
                <a:solidFill>
                  <a:srgbClr val="A51E28"/>
                </a:solidFill>
              </a:rPr>
              <a:t> schnell </a:t>
            </a:r>
            <a:br>
              <a:rPr lang="de-DE" sz="2000" dirty="0" smtClean="0">
                <a:solidFill>
                  <a:srgbClr val="A51E28"/>
                </a:solidFill>
              </a:rPr>
            </a:br>
            <a:r>
              <a:rPr lang="de-DE" sz="2000" dirty="0" smtClean="0">
                <a:solidFill>
                  <a:srgbClr val="A51E28"/>
                </a:solidFill>
              </a:rPr>
              <a:t>(100 mal pro Minute) </a:t>
            </a:r>
            <a:br>
              <a:rPr lang="de-DE" sz="2000" dirty="0" smtClean="0">
                <a:solidFill>
                  <a:srgbClr val="A51E28"/>
                </a:solidFill>
              </a:rPr>
            </a:br>
            <a:r>
              <a:rPr lang="de-DE" sz="2000" dirty="0" smtClean="0">
                <a:solidFill>
                  <a:srgbClr val="A51E28"/>
                </a:solidFill>
              </a:rPr>
              <a:t>auf den Brustkorb</a:t>
            </a:r>
          </a:p>
        </p:txBody>
      </p:sp>
      <p:pic>
        <p:nvPicPr>
          <p:cNvPr id="24582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4087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Unterrichtsinhalte</a:t>
            </a:r>
            <a:endParaRPr lang="de-DE" dirty="0"/>
          </a:p>
        </p:txBody>
      </p:sp>
      <p:sp>
        <p:nvSpPr>
          <p:cNvPr id="9218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623300" cy="4035425"/>
          </a:xfrm>
        </p:spPr>
        <p:txBody>
          <a:bodyPr/>
          <a:lstStyle/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Grundverständnis Kreislauf</a:t>
            </a:r>
          </a:p>
          <a:p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Grundverständnis Kreislaufstillstand</a:t>
            </a:r>
          </a:p>
          <a:p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Erkennen des Kreislaufstillstandes</a:t>
            </a:r>
          </a:p>
          <a:p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Aktivieren von Hilfe</a:t>
            </a:r>
          </a:p>
          <a:p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Strukturierte Alarmierung des Rettungsdienstes</a:t>
            </a:r>
          </a:p>
          <a:p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Verständnis &amp; effektive Durchführung der Herzdruckmassage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Was ist zu tun?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sz="2000" dirty="0" smtClean="0"/>
              <a:t>Drücken: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Arme gestreckt halten</a:t>
            </a:r>
          </a:p>
          <a:p>
            <a:pPr marL="627063"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senkrecht über </a:t>
            </a:r>
          </a:p>
          <a:p>
            <a:pPr marL="449263" indent="0">
              <a:buNone/>
              <a:tabLst>
                <a:tab pos="630238" algn="l"/>
              </a:tabLst>
              <a:defRPr/>
            </a:pPr>
            <a:r>
              <a:rPr lang="de-DE" sz="2000" dirty="0">
                <a:solidFill>
                  <a:srgbClr val="A51E28"/>
                </a:solidFill>
              </a:rPr>
              <a:t>	</a:t>
            </a:r>
            <a:r>
              <a:rPr lang="de-DE" sz="2000" dirty="0" smtClean="0">
                <a:solidFill>
                  <a:srgbClr val="A51E28"/>
                </a:solidFill>
              </a:rPr>
              <a:t>den Brustkorb beugen</a:t>
            </a:r>
          </a:p>
          <a:p>
            <a:pPr marL="627063"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800" b="0" dirty="0" smtClean="0">
                <a:solidFill>
                  <a:srgbClr val="595959"/>
                </a:solidFill>
              </a:rPr>
              <a:t>Höre nicht auf, bis Hilfe eintrifft.</a:t>
            </a:r>
            <a:endParaRPr lang="de-DE" sz="18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sz="2000" dirty="0" smtClean="0">
              <a:solidFill>
                <a:srgbClr val="A51E28"/>
              </a:solidFill>
            </a:endParaRPr>
          </a:p>
        </p:txBody>
      </p:sp>
      <p:pic>
        <p:nvPicPr>
          <p:cNvPr id="25606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5047" y="2779256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Was ist zu tun?</a:t>
            </a:r>
            <a:endParaRPr lang="de-DE" dirty="0"/>
          </a:p>
        </p:txBody>
      </p:sp>
      <p:pic>
        <p:nvPicPr>
          <p:cNvPr id="26629" name="Picture 21" descr="100Pro_3Grafiken_Schaubild_01_rot_d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2617788"/>
            <a:ext cx="80041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Jetzt wissen Sie:</a:t>
            </a:r>
            <a:endParaRPr lang="de-DE" dirty="0"/>
          </a:p>
        </p:txBody>
      </p:sp>
      <p:sp>
        <p:nvSpPr>
          <p:cNvPr id="27650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501822" cy="4035425"/>
          </a:xfrm>
        </p:spPr>
        <p:txBody>
          <a:bodyPr/>
          <a:lstStyle/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 Warum ein Herz-Kreislaufstillstand für den Menschen </a:t>
            </a:r>
            <a:br>
              <a:rPr lang="de-DE" sz="24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	gefährlich und schädlich ist.</a:t>
            </a: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 Wie Sie einen Herz-Kreislaufstillstand erkennen.</a:t>
            </a: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 Wie Sie einem Menschen mit Herz-Kreislaufstillstand </a:t>
            </a:r>
            <a:br>
              <a:rPr lang="de-DE" sz="24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	helfen können: </a:t>
            </a:r>
            <a:br>
              <a:rPr lang="de-DE" sz="24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400" dirty="0" smtClean="0">
                <a:latin typeface="Arial" charset="0"/>
                <a:ea typeface="ＭＳ Ｐゴシック"/>
                <a:cs typeface="Arial" charset="0"/>
              </a:rPr>
              <a:t>	</a:t>
            </a:r>
            <a:r>
              <a:rPr lang="de-DE" sz="2400" dirty="0" smtClean="0">
                <a:solidFill>
                  <a:srgbClr val="A51E28"/>
                </a:solidFill>
                <a:latin typeface="Arial" charset="0"/>
                <a:ea typeface="ＭＳ Ｐゴシック"/>
                <a:cs typeface="Arial" charset="0"/>
              </a:rPr>
              <a:t>Sie können jetzt ein Leben retten!</a:t>
            </a: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ct val="110000"/>
              </a:lnSpc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</p:spPr>
        <p:txBody>
          <a:bodyPr/>
          <a:lstStyle/>
          <a:p>
            <a:r>
              <a:rPr lang="de-DE" dirty="0" smtClean="0"/>
              <a:t>WOCHE </a:t>
            </a:r>
            <a:r>
              <a:rPr lang="de-DE" dirty="0" smtClean="0"/>
              <a:t>DER </a:t>
            </a:r>
            <a:r>
              <a:rPr lang="de-DE" dirty="0" smtClean="0"/>
              <a:t>WIEDERBELEBUNG</a:t>
            </a:r>
            <a:br>
              <a:rPr lang="de-DE" dirty="0" smtClean="0"/>
            </a:br>
            <a:r>
              <a:rPr lang="de-DE" dirty="0" smtClean="0"/>
              <a:t>immer in KW 38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0075" y="747713"/>
            <a:ext cx="6245225" cy="76517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Nach dieser Unterrichtung wissen Sie: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	Warum ein Herz-Kreislaufstillstand für den Menschen </a:t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	gefährlich &amp; schädlich ist.</a:t>
            </a: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	Wie Sie einen Herz-Kreislaufstillstand erkennen können.</a:t>
            </a: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	Wie Sie einem Menschen mit Herz-Kreislaufstillstand </a:t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	helfen &amp; ein Leben </a:t>
            </a:r>
            <a:r>
              <a:rPr lang="de-DE" sz="2000" dirty="0">
                <a:latin typeface="Arial" charset="0"/>
                <a:ea typeface="ＭＳ Ｐゴシック"/>
                <a:cs typeface="Arial" charset="0"/>
              </a:rPr>
              <a:t>retten können !</a:t>
            </a: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1277" name="Inhaltsplatzhalter 2"/>
          <p:cNvSpPr>
            <a:spLocks/>
          </p:cNvSpPr>
          <p:nvPr/>
        </p:nvSpPr>
        <p:spPr bwMode="auto">
          <a:xfrm>
            <a:off x="4025900" y="2663825"/>
            <a:ext cx="1130299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 dirty="0">
                <a:cs typeface="Arial" charset="0"/>
              </a:rPr>
              <a:t>Gehirn</a:t>
            </a:r>
          </a:p>
        </p:txBody>
      </p:sp>
      <p:sp>
        <p:nvSpPr>
          <p:cNvPr id="11278" name="Inhaltsplatzhalter 2"/>
          <p:cNvSpPr txBox="1">
            <a:spLocks/>
          </p:cNvSpPr>
          <p:nvPr/>
        </p:nvSpPr>
        <p:spPr bwMode="auto">
          <a:xfrm>
            <a:off x="3600708" y="5206205"/>
            <a:ext cx="1902603" cy="607593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2000" b="1" dirty="0" err="1"/>
              <a:t>Herz</a:t>
            </a:r>
            <a:r>
              <a:rPr lang="en-GB" sz="2000" b="1" dirty="0"/>
              <a:t> und </a:t>
            </a:r>
            <a:r>
              <a:rPr lang="en-GB" sz="2000" b="1" dirty="0" err="1"/>
              <a:t>Kreislauf</a:t>
            </a:r>
            <a:endParaRPr lang="de-DE" sz="20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-52710" y="3429000"/>
            <a:ext cx="3461289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1274" name="Inhaltsplatzhalter 2"/>
          <p:cNvSpPr txBox="1">
            <a:spLocks/>
          </p:cNvSpPr>
          <p:nvPr/>
        </p:nvSpPr>
        <p:spPr bwMode="auto">
          <a:xfrm>
            <a:off x="5722284" y="3429000"/>
            <a:ext cx="3479390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kommt es zu </a:t>
            </a:r>
            <a:br>
              <a:rPr lang="de-DE" dirty="0" smtClean="0"/>
            </a:br>
            <a:r>
              <a:rPr lang="de-DE" dirty="0" smtClean="0"/>
              <a:t>einem Herz-Kreislaufstillstand?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88"/>
              </a:spcBef>
              <a:buFontTx/>
              <a:buNone/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Herzerkrankungen:</a:t>
            </a:r>
          </a:p>
          <a:p>
            <a:pPr>
              <a:spcBef>
                <a:spcPts val="388"/>
              </a:spcBef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Störung des Herz-Rhythmus</a:t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	</a:t>
            </a:r>
            <a:r>
              <a:rPr lang="de-DE" sz="2000" b="0" dirty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gerät aus dem Takt.</a:t>
            </a: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buFontTx/>
              <a:buNone/>
              <a:tabLst>
                <a:tab pos="265113" algn="l"/>
              </a:tabLst>
            </a:pPr>
            <a:endParaRPr lang="de-DE" sz="20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</a:pP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Störung der Herz-Durchblutung</a:t>
            </a:r>
            <a:br>
              <a:rPr lang="de-DE" sz="2000" dirty="0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2000" dirty="0" smtClean="0">
                <a:latin typeface="Arial" charset="0"/>
                <a:ea typeface="ＭＳ Ｐゴシック"/>
                <a:cs typeface="Arial" charset="0"/>
              </a:rPr>
              <a:t> 	</a:t>
            </a:r>
            <a:r>
              <a:rPr lang="de-DE" sz="2000" b="0" dirty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schlägt unregelmäßig nicht mehr kräftig genug.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3326" name="Inhaltsplatzhalter 2"/>
          <p:cNvSpPr>
            <a:spLocks/>
          </p:cNvSpPr>
          <p:nvPr/>
        </p:nvSpPr>
        <p:spPr bwMode="auto">
          <a:xfrm>
            <a:off x="4000501" y="2663825"/>
            <a:ext cx="1155700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 dirty="0">
                <a:cs typeface="Arial" charset="0"/>
              </a:rPr>
              <a:t>Gehirn</a:t>
            </a:r>
          </a:p>
        </p:txBody>
      </p:sp>
      <p:sp>
        <p:nvSpPr>
          <p:cNvPr id="13327" name="Inhaltsplatzhalter 2"/>
          <p:cNvSpPr txBox="1">
            <a:spLocks/>
          </p:cNvSpPr>
          <p:nvPr/>
        </p:nvSpPr>
        <p:spPr bwMode="auto">
          <a:xfrm>
            <a:off x="3581434" y="5186363"/>
            <a:ext cx="1945359" cy="46672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2000" b="1"/>
              <a:t>Herz und Kreislauf</a:t>
            </a:r>
            <a:endParaRPr lang="de-DE" sz="20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20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3322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3323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rgbClr val="A51E28"/>
                </a:solidFill>
                <a:cs typeface="Arial" charset="0"/>
              </a:rPr>
              <a:t>S t i l l s t a n d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Der Herz-Kreislaufstillstand ...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388"/>
              </a:spcBef>
              <a:buNone/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</a:pPr>
            <a:r>
              <a:rPr lang="de-DE" sz="2400" dirty="0" smtClean="0"/>
              <a:t> .</a:t>
            </a:r>
            <a:r>
              <a:rPr lang="de-DE" sz="2400" dirty="0"/>
              <a:t>.. jeden Tag in Deutschland – 250 Opfer!</a:t>
            </a:r>
          </a:p>
          <a:p>
            <a:pPr marL="0" indent="0">
              <a:spcBef>
                <a:spcPts val="388"/>
              </a:spcBef>
              <a:buNone/>
              <a:tabLst>
                <a:tab pos="265113" algn="l"/>
              </a:tabLst>
            </a:pPr>
            <a:endParaRPr lang="de-DE" sz="2400" dirty="0" smtClean="0">
              <a:latin typeface="Arial" charset="0"/>
              <a:ea typeface="ＭＳ Ｐゴシック"/>
              <a:cs typeface="Arial" charset="0"/>
            </a:endParaRPr>
          </a:p>
          <a:p>
            <a:pPr>
              <a:spcBef>
                <a:spcPts val="388"/>
              </a:spcBef>
              <a:tabLst>
                <a:tab pos="265113" algn="l"/>
              </a:tabLst>
            </a:pPr>
            <a:r>
              <a:rPr lang="de-DE" sz="2400" dirty="0" smtClean="0"/>
              <a:t> .</a:t>
            </a:r>
            <a:r>
              <a:rPr lang="de-DE" sz="2400" dirty="0"/>
              <a:t>.. in ¾ der Fälle sind eigene Angehörige betroffen!</a:t>
            </a:r>
          </a:p>
          <a:p>
            <a:pPr marL="0" indent="0">
              <a:spcBef>
                <a:spcPts val="388"/>
              </a:spcBef>
              <a:buNone/>
              <a:tabLst>
                <a:tab pos="265113" algn="l"/>
              </a:tabLst>
            </a:pPr>
            <a:endParaRPr lang="de-DE" sz="2000" b="0" dirty="0" smtClean="0">
              <a:solidFill>
                <a:srgbClr val="595959"/>
              </a:solidFill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381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ist ein Herz-Kreislaufstillstand gefährlich?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8305800" cy="4035425"/>
          </a:xfrm>
        </p:spPr>
        <p:txBody>
          <a:bodyPr/>
          <a:lstStyle/>
          <a:p>
            <a:pPr marL="0" indent="0">
              <a:lnSpc>
                <a:spcPct val="120000"/>
              </a:lnSpc>
              <a:buFontTx/>
              <a:buNone/>
              <a:tabLst>
                <a:tab pos="265113" algn="l"/>
              </a:tabLst>
              <a:defRPr/>
            </a:pPr>
            <a:r>
              <a:rPr lang="de-DE" sz="2000" dirty="0" smtClean="0">
                <a:solidFill>
                  <a:srgbClr val="A51E28"/>
                </a:solidFill>
              </a:rPr>
              <a:t>Jede </a:t>
            </a:r>
            <a:r>
              <a:rPr lang="de-DE" sz="2000" dirty="0" smtClean="0"/>
              <a:t>Zelle im Körper kann nur überleben, solange sie </a:t>
            </a:r>
            <a:br>
              <a:rPr lang="de-DE" sz="2000" dirty="0" smtClean="0"/>
            </a:br>
            <a:r>
              <a:rPr lang="de-DE" sz="2000" dirty="0" smtClean="0">
                <a:solidFill>
                  <a:srgbClr val="A51E28"/>
                </a:solidFill>
              </a:rPr>
              <a:t>Sauerstoff </a:t>
            </a:r>
            <a:r>
              <a:rPr lang="de-DE" sz="2000" dirty="0" smtClean="0"/>
              <a:t>bekommt. </a:t>
            </a:r>
            <a:br>
              <a:rPr lang="de-DE" sz="2000" dirty="0" smtClean="0"/>
            </a:br>
            <a:r>
              <a:rPr lang="de-DE" sz="2000" dirty="0" smtClean="0"/>
              <a:t>Bei einem Herz-Kreislaufstillstand beginnen die Zellen </a:t>
            </a:r>
            <a:br>
              <a:rPr lang="de-DE" sz="2000" dirty="0" smtClean="0"/>
            </a:br>
            <a:r>
              <a:rPr lang="de-DE" sz="2000" dirty="0" smtClean="0"/>
              <a:t>im Körper unterschiedlich schnell zu sterben:</a:t>
            </a:r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endParaRPr lang="de-DE" sz="2000" dirty="0" smtClean="0"/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r>
              <a:rPr lang="de-DE" sz="2000" dirty="0" smtClean="0"/>
              <a:t> 	im Gehirn: nach 3–5 Minuten!</a:t>
            </a:r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endParaRPr lang="de-DE" sz="2000" dirty="0" smtClean="0"/>
          </a:p>
          <a:p>
            <a:pPr>
              <a:lnSpc>
                <a:spcPct val="120000"/>
              </a:lnSpc>
              <a:tabLst>
                <a:tab pos="265113" algn="l"/>
              </a:tabLst>
              <a:defRPr/>
            </a:pPr>
            <a:r>
              <a:rPr lang="de-DE" sz="2000" dirty="0" smtClean="0"/>
              <a:t> 	im </a:t>
            </a:r>
            <a:r>
              <a:rPr lang="de-DE" sz="2000" dirty="0"/>
              <a:t>Herz: nach 20 Minuten!</a:t>
            </a:r>
          </a:p>
          <a:p>
            <a:pPr>
              <a:lnSpc>
                <a:spcPct val="120000"/>
              </a:lnSpc>
              <a:buFontTx/>
              <a:buNone/>
              <a:tabLst>
                <a:tab pos="265113" algn="l"/>
              </a:tabLst>
              <a:defRPr/>
            </a:pPr>
            <a:endParaRPr lang="de-DE" sz="20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Überlebensrate bei </a:t>
            </a:r>
            <a:r>
              <a:rPr lang="de-DE" dirty="0" smtClean="0"/>
              <a:t>verzögerten Maßnahmen</a:t>
            </a:r>
            <a:endParaRPr lang="de-DE" dirty="0"/>
          </a:p>
        </p:txBody>
      </p:sp>
      <p:pic>
        <p:nvPicPr>
          <p:cNvPr id="6" name="Inhaltsplatzhalter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2" t="1990" r="179" b="734"/>
          <a:stretch/>
        </p:blipFill>
        <p:spPr>
          <a:xfrm>
            <a:off x="512400" y="2412999"/>
            <a:ext cx="8026400" cy="3718851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16FF8F4A-514B-1048-8182-0277E4E304D0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804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359</Words>
  <Application>Microsoft Office PowerPoint</Application>
  <PresentationFormat>Bildschirmpräsentation (4:3)</PresentationFormat>
  <Paragraphs>145</Paragraphs>
  <Slides>24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ＭＳ Ｐゴシック</vt:lpstr>
      <vt:lpstr>Arial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Unterrichtsinhalte</vt:lpstr>
      <vt:lpstr>Nach dieser Unterrichtung wissen Sie:</vt:lpstr>
      <vt:lpstr>Warum brauchen wir Menschen einen Kreislauf?</vt:lpstr>
      <vt:lpstr>Warum kommt es zu  einem Herz-Kreislaufstillstand?</vt:lpstr>
      <vt:lpstr>Warum brauchen wir Menschen einen Kreislauf?</vt:lpstr>
      <vt:lpstr>Der Herz-Kreislaufstillstand ...</vt:lpstr>
      <vt:lpstr>Warum ist ein Herz-Kreislaufstillstand gefährlich?</vt:lpstr>
      <vt:lpstr>Überlebensrate bei verzögerten Maßnahmen</vt:lpstr>
      <vt:lpstr>Was ist zu tun …</vt:lpstr>
      <vt:lpstr>Was ist zu tun?</vt:lpstr>
      <vt:lpstr>Was ist zu tun?</vt:lpstr>
      <vt:lpstr>Was ist zu tun?</vt:lpstr>
      <vt:lpstr>Was ist zu tun?</vt:lpstr>
      <vt:lpstr>Was ist zu tun?</vt:lpstr>
      <vt:lpstr>Was ist zu tun?</vt:lpstr>
      <vt:lpstr>Was ist zu tun?</vt:lpstr>
      <vt:lpstr>Was ist zu tun?</vt:lpstr>
      <vt:lpstr>Was ist zu tun?</vt:lpstr>
      <vt:lpstr>Was ist zu tun?</vt:lpstr>
      <vt:lpstr>Zusammenfassung: Was ist zu tun?</vt:lpstr>
      <vt:lpstr>Jetzt wissen Sie:</vt:lpstr>
      <vt:lpstr>PowerPoint-Präsentation</vt:lpstr>
      <vt:lpstr>WOCHE DER WIEDERBELEBUNG immer in KW 38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Cristina Wolf</cp:lastModifiedBy>
  <cp:revision>33</cp:revision>
  <dcterms:created xsi:type="dcterms:W3CDTF">2014-04-07T10:13:44Z</dcterms:created>
  <dcterms:modified xsi:type="dcterms:W3CDTF">2020-02-18T09:09:52Z</dcterms:modified>
</cp:coreProperties>
</file>