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5" r:id="rId1"/>
  </p:sldMasterIdLst>
  <p:notesMasterIdLst>
    <p:notesMasterId r:id="rId26"/>
  </p:notesMasterIdLst>
  <p:handoutMasterIdLst>
    <p:handoutMasterId r:id="rId27"/>
  </p:handoutMasterIdLst>
  <p:sldIdLst>
    <p:sldId id="261" r:id="rId2"/>
    <p:sldId id="268" r:id="rId3"/>
    <p:sldId id="269" r:id="rId4"/>
    <p:sldId id="270" r:id="rId5"/>
    <p:sldId id="272" r:id="rId6"/>
    <p:sldId id="273" r:id="rId7"/>
    <p:sldId id="289" r:id="rId8"/>
    <p:sldId id="274" r:id="rId9"/>
    <p:sldId id="290" r:id="rId10"/>
    <p:sldId id="275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288" r:id="rId23"/>
    <p:sldId id="264" r:id="rId24"/>
    <p:sldId id="267" r:id="rId25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AAC837"/>
    <a:srgbClr val="A51E28"/>
    <a:srgbClr val="0AA0E1"/>
    <a:srgbClr val="96D2E6"/>
    <a:srgbClr val="96B491"/>
    <a:srgbClr val="6EAABE"/>
    <a:srgbClr val="0A9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9" autoAdjust="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818" y="108"/>
      </p:cViewPr>
      <p:guideLst>
        <p:guide orient="horz" pos="431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5483C5DB-9E7E-4D26-8280-FE6B1899F833}" type="datetime1">
              <a:rPr lang="de-DE"/>
              <a:pPr>
                <a:defRPr/>
              </a:pPr>
              <a:t>18.02.2020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580CC902-9305-411F-8B95-B7F7684AA1C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76455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521A08F9-EB32-49C1-9496-3DC2D415AC0B}" type="datetime1">
              <a:rPr lang="de-DE"/>
              <a:pPr>
                <a:defRPr/>
              </a:pPr>
              <a:t>18.02.2020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C5F79037-C424-4F30-B634-421966E824A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97239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 pitchFamily="1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F79037-C424-4F30-B634-421966E824A6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7357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7" descr="PPT_Vorlage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793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Bild 3" descr="2824_EinLebenRetten_100Pro_PPT_Vorlage_ak2.jpg"/>
          <p:cNvPicPr>
            <a:picLocks noChangeAspect="1"/>
          </p:cNvPicPr>
          <p:nvPr userDrawn="1"/>
        </p:nvPicPr>
        <p:blipFill rotWithShape="1">
          <a:blip r:embed="rId3"/>
          <a:srcRect l="3544" t="4726" r="3146" b="4722"/>
          <a:stretch/>
        </p:blipFill>
        <p:spPr>
          <a:xfrm>
            <a:off x="270119" y="293212"/>
            <a:ext cx="8606190" cy="6263999"/>
          </a:xfrm>
          <a:prstGeom prst="rect">
            <a:avLst/>
          </a:prstGeom>
        </p:spPr>
      </p:pic>
      <p:sp>
        <p:nvSpPr>
          <p:cNvPr id="6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A51E28"/>
              </a:buClr>
              <a:defRPr/>
            </a:lvl1pPr>
          </a:lstStyle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612775" y="747713"/>
            <a:ext cx="6245225" cy="765175"/>
          </a:xfrm>
        </p:spPr>
        <p:txBody>
          <a:bodyPr/>
          <a:lstStyle/>
          <a:p>
            <a:r>
              <a:rPr lang="de-DE" dirty="0" smtClean="0"/>
              <a:t>22.9. – 26.9.2014</a:t>
            </a:r>
            <a:br>
              <a:rPr lang="de-DE" dirty="0" smtClean="0"/>
            </a:br>
            <a:r>
              <a:rPr lang="de-DE" dirty="0" smtClean="0"/>
              <a:t>WOCHE DER WIEDERBELEBUNG</a:t>
            </a:r>
            <a:endParaRPr lang="de-DE" dirty="0"/>
          </a:p>
        </p:txBody>
      </p:sp>
      <p:pic>
        <p:nvPicPr>
          <p:cNvPr id="9" name="Bild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1" t="30964" r="17301" b="5797"/>
          <a:stretch/>
        </p:blipFill>
        <p:spPr>
          <a:xfrm>
            <a:off x="1584000" y="2124000"/>
            <a:ext cx="5976000" cy="4338000"/>
          </a:xfrm>
          <a:prstGeom prst="rect">
            <a:avLst/>
          </a:prstGeom>
        </p:spPr>
      </p:pic>
      <p:sp>
        <p:nvSpPr>
          <p:cNvPr id="10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7" descr="PPT_Vorlage.jp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-7937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Bild 5" descr="Banderole_türkisch.jpg"/>
          <p:cNvPicPr>
            <a:picLocks noChangeAspect="1"/>
          </p:cNvPicPr>
          <p:nvPr userDrawn="1"/>
        </p:nvPicPr>
        <p:blipFill rotWithShape="1">
          <a:blip r:embed="rId7"/>
          <a:srcRect l="3798" t="4725" r="3291" b="71915"/>
          <a:stretch/>
        </p:blipFill>
        <p:spPr>
          <a:xfrm>
            <a:off x="308606" y="300909"/>
            <a:ext cx="8532000" cy="1608759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 smtClean="0"/>
              <a:t>Headline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20700" y="2130425"/>
            <a:ext cx="8034338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108000" rIns="91440" bIns="108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Zwischenheadline</a:t>
            </a:r>
          </a:p>
          <a:p>
            <a:pPr lvl="1"/>
            <a:r>
              <a:rPr lang="de-DE" smtClean="0"/>
              <a:t>Copytext</a:t>
            </a:r>
          </a:p>
          <a:p>
            <a:pPr lvl="2"/>
            <a:r>
              <a:rPr lang="de-DE" smtClean="0"/>
              <a:t>Bulletpoints</a:t>
            </a:r>
          </a:p>
          <a:p>
            <a:pPr lvl="3"/>
            <a:r>
              <a:rPr lang="de-DE" smtClean="0"/>
              <a:t>Bildunterschrift</a:t>
            </a:r>
          </a:p>
          <a:p>
            <a:pPr lvl="4"/>
            <a:r>
              <a:rPr lang="de-DE" smtClean="0"/>
              <a:t>Sub-Bullets</a:t>
            </a:r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</p:sldLayoutIdLst>
  <p:hf hdr="0" ft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rgbClr val="FFFFFF"/>
          </a:solidFill>
          <a:latin typeface="Arial"/>
          <a:ea typeface="ＭＳ Ｐゴシック" pitchFamily="1" charset="-128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9pPr>
    </p:titleStyle>
    <p:bodyStyle>
      <a:lvl1pPr marL="177800" indent="-177800" algn="l" defTabSz="457200" rtl="0" eaLnBrk="0" fontAlgn="base" hangingPunct="0">
        <a:spcBef>
          <a:spcPct val="20000"/>
        </a:spcBef>
        <a:spcAft>
          <a:spcPct val="0"/>
        </a:spcAft>
        <a:buClr>
          <a:srgbClr val="A51E28"/>
        </a:buClr>
        <a:buSzPct val="100000"/>
        <a:buBlip>
          <a:blip r:embed="rId8"/>
        </a:buBlip>
        <a:defRPr sz="1600" b="1" kern="1200">
          <a:solidFill>
            <a:schemeClr val="tx1"/>
          </a:solidFill>
          <a:latin typeface="Arial"/>
          <a:ea typeface="ＭＳ Ｐゴシック" pitchFamily="1" charset="-128"/>
          <a:cs typeface="Arial"/>
        </a:defRPr>
      </a:lvl1pPr>
      <a:lvl2pPr marL="266700" indent="190500" algn="l" defTabSz="457200" rtl="0" eaLnBrk="0" fontAlgn="base" hangingPunct="0">
        <a:lnSpc>
          <a:spcPts val="1800"/>
        </a:lnSpc>
        <a:spcBef>
          <a:spcPts val="1400"/>
        </a:spcBef>
        <a:spcAft>
          <a:spcPct val="0"/>
        </a:spcAft>
        <a:buClr>
          <a:srgbClr val="A8B6BC"/>
        </a:buClr>
        <a:buFont typeface="Arial" charset="0"/>
        <a:defRPr sz="1400" kern="1200">
          <a:solidFill>
            <a:srgbClr val="595959"/>
          </a:solidFill>
          <a:latin typeface="Arial"/>
          <a:ea typeface="ＭＳ Ｐゴシック" pitchFamily="1" charset="-128"/>
          <a:cs typeface="Arial"/>
        </a:defRPr>
      </a:lvl2pPr>
      <a:lvl3pPr marL="628650" indent="-177800" algn="l" defTabSz="457200" rtl="0" eaLnBrk="0" fontAlgn="base" hangingPunct="0">
        <a:lnSpc>
          <a:spcPts val="1650"/>
        </a:lnSpc>
        <a:spcBef>
          <a:spcPts val="1400"/>
        </a:spcBef>
        <a:spcAft>
          <a:spcPct val="0"/>
        </a:spcAft>
        <a:buClr>
          <a:srgbClr val="A51E28"/>
        </a:buClr>
        <a:buSzPct val="100000"/>
        <a:buBlip>
          <a:blip r:embed="rId8"/>
        </a:buBlip>
        <a:defRPr sz="1200" b="1" kern="1200">
          <a:solidFill>
            <a:srgbClr val="A51E28"/>
          </a:solidFill>
          <a:latin typeface="Arial"/>
          <a:ea typeface="ＭＳ Ｐゴシック" pitchFamily="1" charset="-128"/>
          <a:cs typeface="Arial"/>
        </a:defRPr>
      </a:lvl3pPr>
      <a:lvl4pPr marL="266700" indent="1104900" algn="l" defTabSz="457200" rtl="0" eaLnBrk="0" fontAlgn="base" hangingPunct="0">
        <a:lnSpc>
          <a:spcPts val="1350"/>
        </a:lnSpc>
        <a:spcBef>
          <a:spcPts val="600"/>
        </a:spcBef>
        <a:spcAft>
          <a:spcPct val="0"/>
        </a:spcAft>
        <a:defRPr sz="1100" i="1" kern="1200">
          <a:solidFill>
            <a:srgbClr val="BFBFBF"/>
          </a:solidFill>
          <a:latin typeface="Arial"/>
          <a:ea typeface="ＭＳ Ｐゴシック" pitchFamily="1" charset="-128"/>
          <a:cs typeface="Arial"/>
        </a:defRPr>
      </a:lvl4pPr>
      <a:lvl5pPr marL="895350" indent="-177800" algn="l" defTabSz="457200" rtl="0" eaLnBrk="0" fontAlgn="base" hangingPunct="0">
        <a:lnSpc>
          <a:spcPts val="1300"/>
        </a:lnSpc>
        <a:spcBef>
          <a:spcPts val="1000"/>
        </a:spcBef>
        <a:spcAft>
          <a:spcPct val="0"/>
        </a:spcAft>
        <a:buClr>
          <a:srgbClr val="A8B6BC"/>
        </a:buClr>
        <a:buSzPct val="100000"/>
        <a:buBlip>
          <a:blip r:embed="rId9"/>
        </a:buBlip>
        <a:defRPr sz="1000" kern="1200">
          <a:solidFill>
            <a:srgbClr val="7F7F7F"/>
          </a:solidFill>
          <a:latin typeface="Arial"/>
          <a:ea typeface="ＭＳ Ｐゴシック" pitchFamily="1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612775" y="4610100"/>
            <a:ext cx="7921626" cy="1155700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lIns="0" tIns="0" rIns="0" bIns="0" anchor="b"/>
          <a:lstStyle/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 err="1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İş</a:t>
            </a:r>
            <a: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 </a:t>
            </a:r>
            <a:r>
              <a:rPr lang="de-DE" sz="2000" b="1" dirty="0" err="1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yerlerinde</a:t>
            </a:r>
            <a:endParaRPr lang="de-DE" sz="2000" b="1" dirty="0">
              <a:solidFill>
                <a:srgbClr val="FFFFFF"/>
              </a:solidFill>
              <a:ea typeface="Arial" pitchFamily="1" charset="0"/>
              <a:cs typeface="Arial" pitchFamily="1" charset="0"/>
            </a:endParaRPr>
          </a:p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 err="1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çalışanlar</a:t>
            </a:r>
            <a: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 </a:t>
            </a:r>
            <a:r>
              <a:rPr lang="de-DE" sz="2000" b="1" dirty="0" err="1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için</a:t>
            </a:r>
            <a:endParaRPr lang="de-DE" sz="2000" b="1" dirty="0">
              <a:solidFill>
                <a:srgbClr val="FFFFFF"/>
              </a:solidFill>
              <a:ea typeface="Arial" pitchFamily="1" charset="0"/>
              <a:cs typeface="Arial" pitchFamily="1" charset="0"/>
            </a:endParaRPr>
          </a:p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 err="1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yeniden</a:t>
            </a:r>
            <a: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 </a:t>
            </a:r>
            <a:r>
              <a:rPr lang="de-DE" sz="2000" b="1" dirty="0" err="1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canlandırma</a:t>
            </a:r>
            <a: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 </a:t>
            </a:r>
          </a:p>
        </p:txBody>
      </p:sp>
      <p:sp>
        <p:nvSpPr>
          <p:cNvPr id="5" name="Untertitel 2"/>
          <p:cNvSpPr txBox="1">
            <a:spLocks/>
          </p:cNvSpPr>
          <p:nvPr/>
        </p:nvSpPr>
        <p:spPr bwMode="auto">
          <a:xfrm>
            <a:off x="612775" y="5264150"/>
            <a:ext cx="79216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normAutofit/>
          </a:bodyPr>
          <a:lstStyle/>
          <a:p>
            <a:pPr marL="177800" indent="-177800" algn="ctr" fontAlgn="auto">
              <a:spcBef>
                <a:spcPct val="20000"/>
              </a:spcBef>
              <a:spcAft>
                <a:spcPts val="0"/>
              </a:spcAft>
              <a:buClr>
                <a:srgbClr val="0A9FE0"/>
              </a:buClr>
              <a:buSzPct val="100000"/>
              <a:buFont typeface="Lucida Grande"/>
              <a:buNone/>
              <a:defRPr/>
            </a:pPr>
            <a:endParaRPr lang="de-DE" sz="16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… ne yapılmalıdır?</a:t>
            </a:r>
            <a:endParaRPr lang="de-DE" dirty="0"/>
          </a:p>
        </p:txBody>
      </p:sp>
      <p:sp>
        <p:nvSpPr>
          <p:cNvPr id="18434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8305800" cy="4035425"/>
          </a:xfrm>
        </p:spPr>
        <p:txBody>
          <a:bodyPr/>
          <a:lstStyle/>
          <a:p>
            <a:r>
              <a:rPr lang="tr-TR" sz="2000" smtClean="0">
                <a:latin typeface="Arial" charset="0"/>
                <a:ea typeface="ＭＳ Ｐゴシック" pitchFamily="34" charset="-128"/>
                <a:cs typeface="Arial" charset="0"/>
              </a:rPr>
              <a:t> Bir insanın kalbi-ve dolaşımı aniden durduğunda….</a:t>
            </a:r>
            <a:r>
              <a:rPr lang="de-DE" sz="2000" smtClean="0">
                <a:latin typeface="Arial" charset="0"/>
                <a:ea typeface="ＭＳ Ｐゴシック" pitchFamily="34" charset="-128"/>
                <a:cs typeface="Arial" charset="0"/>
              </a:rPr>
              <a:t>?</a:t>
            </a:r>
          </a:p>
        </p:txBody>
      </p:sp>
      <p:pic>
        <p:nvPicPr>
          <p:cNvPr id="18435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0" y="2130425"/>
            <a:ext cx="4306888" cy="4035425"/>
          </a:xfrm>
        </p:spPr>
        <p:txBody>
          <a:bodyPr/>
          <a:lstStyle/>
          <a:p>
            <a:pPr>
              <a:defRPr/>
            </a:pPr>
            <a:r>
              <a:rPr lang="tr-TR" sz="1800" dirty="0" smtClean="0"/>
              <a:t>Kontrol ediniz</a:t>
            </a:r>
            <a:r>
              <a:rPr lang="de-DE" sz="1800" dirty="0" smtClean="0"/>
              <a:t>:</a:t>
            </a:r>
          </a:p>
          <a:p>
            <a:pPr marL="627063">
              <a:defRPr/>
            </a:pPr>
            <a:r>
              <a:rPr lang="tr-TR" sz="1800" dirty="0" smtClean="0">
                <a:solidFill>
                  <a:srgbClr val="A51E28"/>
                </a:solidFill>
              </a:rPr>
              <a:t>Bilincini kontrol ediniz</a:t>
            </a:r>
            <a:endParaRPr lang="de-DE" sz="1800" dirty="0" smtClean="0">
              <a:solidFill>
                <a:srgbClr val="A51E28"/>
              </a:solidFill>
            </a:endParaRPr>
          </a:p>
          <a:p>
            <a:pPr marL="627063">
              <a:defRPr/>
            </a:pPr>
            <a:r>
              <a:rPr lang="tr-TR" sz="1800" dirty="0" smtClean="0">
                <a:solidFill>
                  <a:srgbClr val="A51E28"/>
                </a:solidFill>
              </a:rPr>
              <a:t>Solunumunu kontrol ediniz</a:t>
            </a:r>
            <a:endParaRPr lang="de-DE" sz="1800" dirty="0" smtClean="0">
              <a:solidFill>
                <a:srgbClr val="A51E28"/>
              </a:solidFill>
            </a:endParaRPr>
          </a:p>
          <a:p>
            <a:pPr>
              <a:defRPr/>
            </a:pPr>
            <a:endParaRPr lang="de-DE" sz="1800" dirty="0" smtClean="0"/>
          </a:p>
          <a:p>
            <a:pPr>
              <a:defRPr/>
            </a:pPr>
            <a:r>
              <a:rPr lang="tr-TR" sz="1800" dirty="0" smtClean="0">
                <a:solidFill>
                  <a:srgbClr val="000000"/>
                </a:solidFill>
              </a:rPr>
              <a:t>Yardım Çağırınız</a:t>
            </a:r>
            <a:r>
              <a:rPr lang="de-DE" sz="1800" dirty="0" smtClean="0">
                <a:solidFill>
                  <a:srgbClr val="000000"/>
                </a:solidFill>
              </a:rPr>
              <a:t>: </a:t>
            </a:r>
          </a:p>
          <a:p>
            <a:pPr marL="627063">
              <a:defRPr/>
            </a:pPr>
            <a:r>
              <a:rPr lang="tr-TR" sz="1800" dirty="0" smtClean="0">
                <a:solidFill>
                  <a:srgbClr val="A51E28"/>
                </a:solidFill>
              </a:rPr>
              <a:t> Çevreden yardım çağırınız</a:t>
            </a:r>
            <a:endParaRPr lang="de-DE" sz="1800" dirty="0" smtClean="0">
              <a:solidFill>
                <a:srgbClr val="A51E28"/>
              </a:solidFill>
            </a:endParaRPr>
          </a:p>
          <a:p>
            <a:pPr marL="627063">
              <a:defRPr/>
            </a:pPr>
            <a:r>
              <a:rPr lang="de-DE" sz="1800" dirty="0" smtClean="0">
                <a:solidFill>
                  <a:srgbClr val="A51E28"/>
                </a:solidFill>
              </a:rPr>
              <a:t> 112</a:t>
            </a:r>
            <a:r>
              <a:rPr lang="tr-TR" sz="1800" dirty="0" smtClean="0">
                <a:solidFill>
                  <a:srgbClr val="A51E28"/>
                </a:solidFill>
              </a:rPr>
              <a:t>’</a:t>
            </a:r>
            <a:r>
              <a:rPr lang="tr-TR" sz="1800" dirty="0" err="1" smtClean="0">
                <a:solidFill>
                  <a:srgbClr val="A51E28"/>
                </a:solidFill>
              </a:rPr>
              <a:t>yi</a:t>
            </a:r>
            <a:r>
              <a:rPr lang="tr-TR" sz="1800" dirty="0" smtClean="0">
                <a:solidFill>
                  <a:srgbClr val="A51E28"/>
                </a:solidFill>
              </a:rPr>
              <a:t> arayınız</a:t>
            </a:r>
            <a:endParaRPr lang="de-DE" sz="1800" dirty="0" smtClean="0">
              <a:solidFill>
                <a:srgbClr val="A51E28"/>
              </a:solidFill>
            </a:endParaRPr>
          </a:p>
          <a:p>
            <a:pPr>
              <a:buFontTx/>
              <a:buNone/>
              <a:defRPr/>
            </a:pPr>
            <a:endParaRPr lang="de-DE" sz="1800" dirty="0" smtClean="0"/>
          </a:p>
          <a:p>
            <a:pPr>
              <a:defRPr/>
            </a:pPr>
            <a:r>
              <a:rPr lang="tr-TR" sz="1800" dirty="0" smtClean="0"/>
              <a:t> Kalp Masajına başlayınız</a:t>
            </a:r>
            <a:r>
              <a:rPr lang="de-DE" sz="1800" dirty="0" smtClean="0"/>
              <a:t>: </a:t>
            </a:r>
          </a:p>
          <a:p>
            <a:pPr marL="627063">
              <a:defRPr/>
            </a:pPr>
            <a:r>
              <a:rPr lang="tr-TR" sz="1800" dirty="0" smtClean="0">
                <a:solidFill>
                  <a:srgbClr val="A51E28"/>
                </a:solidFill>
              </a:rPr>
              <a:t> Göğüs kafesinin ortasına kuvvetli ve hızlı bası yapınız</a:t>
            </a:r>
            <a:endParaRPr lang="de-DE" sz="1800" dirty="0">
              <a:solidFill>
                <a:srgbClr val="A51E28"/>
              </a:solidFill>
            </a:endParaRPr>
          </a:p>
        </p:txBody>
      </p:sp>
      <p:sp>
        <p:nvSpPr>
          <p:cNvPr id="1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Ne yapmalıyız</a:t>
            </a:r>
            <a:r>
              <a:rPr lang="de-DE" dirty="0" smtClean="0"/>
              <a:t>?</a:t>
            </a:r>
            <a:endParaRPr lang="de-DE" dirty="0"/>
          </a:p>
        </p:txBody>
      </p:sp>
      <p:pic>
        <p:nvPicPr>
          <p:cNvPr id="12" name="Bild 11" descr="100Pro_3Grafiken_Schaubild_03_rot_dw_türkisc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6" y="2286000"/>
            <a:ext cx="3985248" cy="330200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tr-TR" sz="2000" dirty="0" smtClean="0"/>
              <a:t> Kontrol et</a:t>
            </a:r>
            <a:r>
              <a:rPr lang="de-DE" sz="2000" dirty="0" smtClean="0"/>
              <a:t>:</a:t>
            </a:r>
          </a:p>
          <a:p>
            <a:pPr marL="627063"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 Bilincini kontrol ediniz</a:t>
            </a: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tr-TR" sz="1800" b="0" i="1" dirty="0" smtClean="0">
                <a:solidFill>
                  <a:srgbClr val="595959"/>
                </a:solidFill>
              </a:rPr>
              <a:t>Yanıt  var mı</a:t>
            </a:r>
            <a:r>
              <a:rPr lang="de-DE" sz="1800" b="0" i="1" dirty="0" smtClean="0">
                <a:solidFill>
                  <a:srgbClr val="595959"/>
                </a:solidFill>
              </a:rPr>
              <a:t>?</a:t>
            </a:r>
          </a:p>
        </p:txBody>
      </p:sp>
      <p:pic>
        <p:nvPicPr>
          <p:cNvPr id="20482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Ne yapmalıyız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tr-TR" sz="2000" dirty="0" smtClean="0"/>
              <a:t> Kontrol et</a:t>
            </a:r>
            <a:r>
              <a:rPr lang="de-DE" sz="2000" dirty="0" smtClean="0"/>
              <a:t>:</a:t>
            </a:r>
          </a:p>
          <a:p>
            <a:pPr marL="627063"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 Solunumunu kontrol ediniz</a:t>
            </a: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tr-TR" sz="1800" b="0" dirty="0" smtClean="0">
                <a:solidFill>
                  <a:srgbClr val="595959"/>
                </a:solidFill>
              </a:rPr>
              <a:t>Başı geriye doğru itiniz </a:t>
            </a:r>
          </a:p>
          <a:p>
            <a:pPr marL="627063">
              <a:buFontTx/>
              <a:buNone/>
              <a:defRPr/>
            </a:pPr>
            <a:r>
              <a:rPr lang="tr-TR" sz="1800" b="0" dirty="0" smtClean="0">
                <a:solidFill>
                  <a:srgbClr val="595959"/>
                </a:solidFill>
              </a:rPr>
              <a:t>ve çeneyi öne doğru çekiniz. </a:t>
            </a:r>
            <a:endParaRPr lang="de-DE" sz="1800" b="0" dirty="0" smtClean="0">
              <a:solidFill>
                <a:srgbClr val="595959"/>
              </a:solidFill>
            </a:endParaRPr>
          </a:p>
          <a:p>
            <a:pPr marL="627063">
              <a:buFontTx/>
              <a:buNone/>
              <a:defRPr/>
            </a:pPr>
            <a:endParaRPr lang="de-DE" sz="1800" b="0" dirty="0" smtClean="0">
              <a:solidFill>
                <a:srgbClr val="595959"/>
              </a:solidFill>
            </a:endParaRPr>
          </a:p>
          <a:p>
            <a:pPr marL="627063">
              <a:buFontTx/>
              <a:buNone/>
              <a:defRPr/>
            </a:pPr>
            <a:r>
              <a:rPr lang="tr-TR" sz="1800" b="0" i="1" dirty="0" smtClean="0">
                <a:solidFill>
                  <a:srgbClr val="595959"/>
                </a:solidFill>
              </a:rPr>
              <a:t>Solunumu var mı</a:t>
            </a:r>
            <a:r>
              <a:rPr lang="de-DE" sz="1800" b="0" i="1" dirty="0" smtClean="0">
                <a:solidFill>
                  <a:srgbClr val="595959"/>
                </a:solidFill>
              </a:rPr>
              <a:t>?</a:t>
            </a:r>
            <a:r>
              <a:rPr lang="tr-TR" sz="1800" b="0" i="1" dirty="0" smtClean="0">
                <a:solidFill>
                  <a:srgbClr val="595959"/>
                </a:solidFill>
              </a:rPr>
              <a:t> Normal mi</a:t>
            </a:r>
            <a:r>
              <a:rPr lang="de-DE" sz="1800" b="0" i="1" dirty="0" smtClean="0">
                <a:solidFill>
                  <a:srgbClr val="595959"/>
                </a:solidFill>
              </a:rPr>
              <a:t>?</a:t>
            </a:r>
          </a:p>
          <a:p>
            <a:pPr marL="627063">
              <a:buFontTx/>
              <a:buNone/>
              <a:defRPr/>
            </a:pPr>
            <a:endParaRPr lang="de-DE" sz="1800" b="0" i="1" dirty="0" smtClean="0">
              <a:solidFill>
                <a:srgbClr val="595959"/>
              </a:solidFill>
            </a:endParaRPr>
          </a:p>
          <a:p>
            <a:pPr marL="449263" indent="0">
              <a:buFontTx/>
              <a:buNone/>
              <a:defRPr/>
            </a:pPr>
            <a:endParaRPr lang="de-DE" sz="1800" dirty="0">
              <a:solidFill>
                <a:srgbClr val="A51E28"/>
              </a:solidFill>
            </a:endParaRPr>
          </a:p>
          <a:p>
            <a:pPr marL="735013" indent="-285750">
              <a:buFont typeface="Arial"/>
              <a:buChar char="•"/>
              <a:defRPr/>
            </a:pPr>
            <a:endParaRPr lang="de-DE" sz="1800" b="0" i="1" dirty="0" smtClean="0">
              <a:solidFill>
                <a:srgbClr val="595959"/>
              </a:solidFill>
            </a:endParaRPr>
          </a:p>
        </p:txBody>
      </p:sp>
      <p:pic>
        <p:nvPicPr>
          <p:cNvPr id="21506" name="Picture 11" descr="BDA_100Pro_Illu04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5638" y="2130425"/>
            <a:ext cx="36703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331788" y="5238750"/>
            <a:ext cx="6105525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>
            <a:lvl1pPr marL="177800" indent="-1778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51E28"/>
              </a:buClr>
              <a:buSzPct val="100000"/>
              <a:buBlip>
                <a:blip r:embed="rId3"/>
              </a:buBlip>
              <a:defRPr sz="1600" b="1" kern="1200">
                <a:solidFill>
                  <a:schemeClr val="tx1"/>
                </a:solidFill>
                <a:latin typeface="Arial"/>
                <a:ea typeface="ＭＳ Ｐゴシック" pitchFamily="1" charset="-128"/>
                <a:cs typeface="Arial"/>
              </a:defRPr>
            </a:lvl1pPr>
            <a:lvl2pPr marL="266700" indent="190500" algn="l" defTabSz="457200" rtl="0" eaLnBrk="0" fontAlgn="base" hangingPunct="0">
              <a:lnSpc>
                <a:spcPts val="1800"/>
              </a:lnSpc>
              <a:spcBef>
                <a:spcPts val="1400"/>
              </a:spcBef>
              <a:spcAft>
                <a:spcPct val="0"/>
              </a:spcAft>
              <a:buClr>
                <a:srgbClr val="A8B6BC"/>
              </a:buClr>
              <a:buFont typeface="Arial" charset="0"/>
              <a:defRPr sz="1400" kern="1200">
                <a:solidFill>
                  <a:srgbClr val="595959"/>
                </a:solidFill>
                <a:latin typeface="Arial"/>
                <a:ea typeface="ＭＳ Ｐゴシック" pitchFamily="1" charset="-128"/>
                <a:cs typeface="Arial"/>
              </a:defRPr>
            </a:lvl2pPr>
            <a:lvl3pPr marL="628650" indent="-177800" algn="l" defTabSz="457200" rtl="0" eaLnBrk="0" fontAlgn="base" hangingPunct="0">
              <a:lnSpc>
                <a:spcPts val="1650"/>
              </a:lnSpc>
              <a:spcBef>
                <a:spcPts val="1400"/>
              </a:spcBef>
              <a:spcAft>
                <a:spcPct val="0"/>
              </a:spcAft>
              <a:buClr>
                <a:srgbClr val="A51E28"/>
              </a:buClr>
              <a:buSzPct val="100000"/>
              <a:buBlip>
                <a:blip r:embed="rId3"/>
              </a:buBlip>
              <a:defRPr sz="1200" b="1" kern="120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defRPr>
            </a:lvl3pPr>
            <a:lvl4pPr marL="266700" indent="1104900" algn="l" defTabSz="457200" rtl="0" eaLnBrk="0" fontAlgn="base" hangingPunct="0">
              <a:lnSpc>
                <a:spcPts val="1350"/>
              </a:lnSpc>
              <a:spcBef>
                <a:spcPts val="600"/>
              </a:spcBef>
              <a:spcAft>
                <a:spcPct val="0"/>
              </a:spcAft>
              <a:defRPr sz="1100" i="1" kern="1200">
                <a:solidFill>
                  <a:srgbClr val="BFBFBF"/>
                </a:solidFill>
                <a:latin typeface="Arial"/>
                <a:ea typeface="ＭＳ Ｐゴシック" pitchFamily="1" charset="-128"/>
                <a:cs typeface="Arial"/>
              </a:defRPr>
            </a:lvl4pPr>
            <a:lvl5pPr marL="895350" indent="-177800" algn="l" defTabSz="457200" rtl="0" eaLnBrk="0" fontAlgn="base" hangingPunct="0">
              <a:lnSpc>
                <a:spcPts val="1300"/>
              </a:lnSpc>
              <a:spcBef>
                <a:spcPts val="1000"/>
              </a:spcBef>
              <a:spcAft>
                <a:spcPct val="0"/>
              </a:spcAft>
              <a:buClr>
                <a:srgbClr val="A8B6BC"/>
              </a:buClr>
              <a:buSzPct val="100000"/>
              <a:buBlip>
                <a:blip r:embed="rId4"/>
              </a:buBlip>
              <a:defRPr sz="1000" kern="1200">
                <a:solidFill>
                  <a:srgbClr val="7F7F7F"/>
                </a:solidFill>
                <a:latin typeface="Arial"/>
                <a:ea typeface="ＭＳ Ｐゴシック" pitchFamily="1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7063"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 Solunumun olup olmadığından</a:t>
            </a:r>
          </a:p>
          <a:p>
            <a:pPr marL="627063">
              <a:buFontTx/>
              <a:buNone/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	 şüpheniz varsa kalp masajına başlayınız</a:t>
            </a:r>
            <a:r>
              <a:rPr lang="de-DE" sz="2000" dirty="0" smtClean="0">
                <a:solidFill>
                  <a:srgbClr val="A51E28"/>
                </a:solidFill>
              </a:rPr>
              <a:t>!</a:t>
            </a:r>
            <a:endParaRPr lang="de-DE" sz="1800" dirty="0" smtClean="0">
              <a:solidFill>
                <a:srgbClr val="A51E28"/>
              </a:solidFill>
            </a:endParaRPr>
          </a:p>
          <a:p>
            <a:pPr marL="735013" indent="-285750">
              <a:buFont typeface="Arial"/>
              <a:buChar char="•"/>
              <a:defRPr/>
            </a:pPr>
            <a:endParaRPr lang="de-DE" sz="1800" b="0" i="1" dirty="0" smtClean="0">
              <a:solidFill>
                <a:srgbClr val="595959"/>
              </a:solidFill>
            </a:endParaRPr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Ne yapmalıyız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tr-TR" sz="2000" dirty="0" smtClean="0">
                <a:solidFill>
                  <a:srgbClr val="000000"/>
                </a:solidFill>
              </a:rPr>
              <a:t> Yardım Çağırınız</a:t>
            </a:r>
            <a:r>
              <a:rPr lang="de-DE" sz="2000" dirty="0" smtClean="0">
                <a:solidFill>
                  <a:srgbClr val="000000"/>
                </a:solidFill>
              </a:rPr>
              <a:t>: </a:t>
            </a:r>
          </a:p>
          <a:p>
            <a:pPr marL="627063"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 Derhal yardım çağırınız</a:t>
            </a:r>
            <a:endParaRPr lang="de-DE" sz="2000" dirty="0" smtClean="0">
              <a:solidFill>
                <a:srgbClr val="A51E28"/>
              </a:solidFill>
            </a:endParaRPr>
          </a:p>
        </p:txBody>
      </p:sp>
      <p:pic>
        <p:nvPicPr>
          <p:cNvPr id="22530" name="Picture 16" descr="BDA_100Pro_Illu05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711450"/>
            <a:ext cx="34798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Ne yapmalıyız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tr-TR" sz="2000" dirty="0" smtClean="0">
                <a:solidFill>
                  <a:srgbClr val="000000"/>
                </a:solidFill>
              </a:rPr>
              <a:t> Yardım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tr-TR" sz="2000" dirty="0" smtClean="0">
                <a:solidFill>
                  <a:srgbClr val="000000"/>
                </a:solidFill>
              </a:rPr>
              <a:t>Çağırın</a:t>
            </a:r>
            <a:r>
              <a:rPr lang="de-DE" sz="2000" dirty="0" smtClean="0">
                <a:solidFill>
                  <a:srgbClr val="000000"/>
                </a:solidFill>
              </a:rPr>
              <a:t>: </a:t>
            </a:r>
          </a:p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 112</a:t>
            </a:r>
            <a:r>
              <a:rPr lang="tr-TR" sz="2000" dirty="0" smtClean="0">
                <a:solidFill>
                  <a:srgbClr val="A51E28"/>
                </a:solidFill>
              </a:rPr>
              <a:t>’</a:t>
            </a:r>
            <a:r>
              <a:rPr lang="tr-TR" sz="2000" dirty="0" err="1" smtClean="0">
                <a:solidFill>
                  <a:srgbClr val="A51E28"/>
                </a:solidFill>
              </a:rPr>
              <a:t>yi</a:t>
            </a:r>
            <a:r>
              <a:rPr lang="tr-TR" sz="2000" dirty="0" smtClean="0">
                <a:solidFill>
                  <a:srgbClr val="A51E28"/>
                </a:solidFill>
              </a:rPr>
              <a:t> arayınız</a:t>
            </a: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449263" indent="0">
              <a:buFontTx/>
              <a:buNone/>
              <a:defRPr/>
            </a:pPr>
            <a:r>
              <a:rPr lang="tr-TR" sz="1800" b="0" dirty="0" smtClean="0">
                <a:solidFill>
                  <a:srgbClr val="595959"/>
                </a:solidFill>
              </a:rPr>
              <a:t>Veya birinden 112’yi aramasını isteyiniz</a:t>
            </a:r>
            <a:endParaRPr lang="de-DE" sz="1800" b="0" dirty="0" smtClean="0">
              <a:solidFill>
                <a:srgbClr val="595959"/>
              </a:solidFill>
            </a:endParaRPr>
          </a:p>
        </p:txBody>
      </p:sp>
      <p:pic>
        <p:nvPicPr>
          <p:cNvPr id="23554" name="Picture 16" descr="BDA_100Pro_Illu02_RU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641600"/>
            <a:ext cx="2933700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Inhaltsplatzhalter 2"/>
          <p:cNvSpPr txBox="1">
            <a:spLocks/>
          </p:cNvSpPr>
          <p:nvPr/>
        </p:nvSpPr>
        <p:spPr bwMode="auto">
          <a:xfrm>
            <a:off x="581025" y="4125913"/>
            <a:ext cx="35814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eaLnBrk="0" hangingPunct="0">
              <a:spcBef>
                <a:spcPct val="20000"/>
              </a:spcBef>
              <a:buClr>
                <a:srgbClr val="A51E28"/>
              </a:buClr>
              <a:buSzPct val="100000"/>
              <a:buFontTx/>
              <a:buBlip>
                <a:blip r:embed="rId3"/>
              </a:buBlip>
              <a:tabLst>
                <a:tab pos="265113" algn="l"/>
              </a:tabLst>
            </a:pPr>
            <a:r>
              <a:rPr lang="de-DE" sz="2000" b="1" dirty="0">
                <a:cs typeface="Arial" charset="0"/>
              </a:rPr>
              <a:t> 	</a:t>
            </a:r>
            <a:r>
              <a:rPr lang="tr-TR" sz="2000" b="1" dirty="0">
                <a:cs typeface="Arial" charset="0"/>
              </a:rPr>
              <a:t>Bulunduğunuz yeri tam</a:t>
            </a:r>
            <a:r>
              <a:rPr lang="tr-TR" sz="2000" b="1" dirty="0" smtClean="0">
                <a:cs typeface="Arial" charset="0"/>
              </a:rPr>
              <a:t> 	olarak </a:t>
            </a:r>
            <a:r>
              <a:rPr lang="tr-TR" sz="2000" b="1" dirty="0">
                <a:cs typeface="Arial" charset="0"/>
              </a:rPr>
              <a:t>tarif ediniz</a:t>
            </a:r>
            <a:r>
              <a:rPr lang="de-DE" sz="2000" b="1" dirty="0">
                <a:cs typeface="Arial" charset="0"/>
              </a:rPr>
              <a:t>!</a:t>
            </a:r>
          </a:p>
          <a:p>
            <a:pPr marL="177800" indent="-177800" eaLnBrk="0" hangingPunct="0">
              <a:spcBef>
                <a:spcPct val="20000"/>
              </a:spcBef>
              <a:buClr>
                <a:srgbClr val="A51E28"/>
              </a:buClr>
              <a:buSzPct val="100000"/>
              <a:buFontTx/>
              <a:buBlip>
                <a:blip r:embed="rId3"/>
              </a:buBlip>
              <a:tabLst>
                <a:tab pos="265113" algn="l"/>
              </a:tabLst>
            </a:pPr>
            <a:r>
              <a:rPr lang="de-DE" sz="2000" b="1" dirty="0">
                <a:cs typeface="Arial" charset="0"/>
              </a:rPr>
              <a:t> 	</a:t>
            </a:r>
            <a:r>
              <a:rPr lang="tr-TR" sz="2000" b="1" dirty="0">
                <a:cs typeface="Arial" charset="0"/>
              </a:rPr>
              <a:t>112’nin sorularını tam</a:t>
            </a:r>
            <a:r>
              <a:rPr lang="tr-TR" sz="2000" b="1" dirty="0" smtClean="0">
                <a:cs typeface="Arial" charset="0"/>
              </a:rPr>
              <a:t> 	olarak </a:t>
            </a:r>
            <a:r>
              <a:rPr lang="tr-TR" sz="2000" b="1" dirty="0">
                <a:cs typeface="Arial" charset="0"/>
              </a:rPr>
              <a:t>yanıtlayınız</a:t>
            </a:r>
            <a:r>
              <a:rPr lang="de-DE" sz="2000" b="1" dirty="0">
                <a:cs typeface="Arial" charset="0"/>
              </a:rPr>
              <a:t>!</a:t>
            </a:r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Ne yapmalıyız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tr-TR" sz="2000" dirty="0" smtClean="0"/>
              <a:t> Kalp Masajı yapınız</a:t>
            </a:r>
            <a:r>
              <a:rPr lang="de-DE" sz="2000" dirty="0" smtClean="0"/>
              <a:t>:</a:t>
            </a:r>
          </a:p>
          <a:p>
            <a:pPr marL="627063"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 Göğüs kafesinin ortasını bulunuz</a:t>
            </a:r>
            <a:endParaRPr lang="de-DE" sz="1800" b="0" dirty="0" smtClean="0">
              <a:solidFill>
                <a:srgbClr val="595959"/>
              </a:solidFill>
            </a:endParaRPr>
          </a:p>
        </p:txBody>
      </p:sp>
      <p:pic>
        <p:nvPicPr>
          <p:cNvPr id="24578" name="Picture 16" descr="BDA_100Pro_Illu07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0" y="3429000"/>
            <a:ext cx="25400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26843" y="747713"/>
            <a:ext cx="6245225" cy="765175"/>
          </a:xfrm>
        </p:spPr>
        <p:txBody>
          <a:bodyPr/>
          <a:lstStyle/>
          <a:p>
            <a:pPr>
              <a:defRPr/>
            </a:pPr>
            <a:r>
              <a:rPr lang="tr-TR" dirty="0" smtClean="0"/>
              <a:t>Ne yapmalıyız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16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tr-TR" sz="2000" dirty="0" smtClean="0"/>
              <a:t> Masaj yap</a:t>
            </a:r>
            <a:r>
              <a:rPr lang="de-DE" sz="2000" dirty="0" smtClean="0"/>
              <a:t>:</a:t>
            </a:r>
          </a:p>
          <a:p>
            <a:pPr marL="627063"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 Bir elinizi göğüs kafesinin ortasına koyunuz </a:t>
            </a:r>
            <a:endParaRPr lang="de-DE" sz="1800" b="0" dirty="0" smtClean="0">
              <a:solidFill>
                <a:srgbClr val="595959"/>
              </a:solidFill>
            </a:endParaRPr>
          </a:p>
        </p:txBody>
      </p:sp>
      <p:pic>
        <p:nvPicPr>
          <p:cNvPr id="25602" name="Picture 12" descr="BDA_100Pro_Illu07a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0563" y="3429000"/>
            <a:ext cx="261143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Ne yapmalıyız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17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tr-TR" sz="2000" dirty="0" smtClean="0"/>
              <a:t> Masaj yap</a:t>
            </a:r>
            <a:r>
              <a:rPr lang="de-DE" sz="2000" dirty="0" smtClean="0"/>
              <a:t>:</a:t>
            </a:r>
          </a:p>
          <a:p>
            <a:pPr marL="627063"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 Diğer elinizi ilk koyduğunuz elinizin üstüne koyunuz</a:t>
            </a:r>
            <a:endParaRPr lang="de-DE" sz="2000" dirty="0" smtClean="0">
              <a:solidFill>
                <a:srgbClr val="A51E28"/>
              </a:solidFill>
            </a:endParaRPr>
          </a:p>
        </p:txBody>
      </p:sp>
      <p:pic>
        <p:nvPicPr>
          <p:cNvPr id="26626" name="Picture 12" descr="BDA_100Pro_Illu07b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8813" y="3427413"/>
            <a:ext cx="2643187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Ne yapmalıyız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18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tr-TR" sz="2000" dirty="0" smtClean="0"/>
              <a:t> Masaj yap</a:t>
            </a:r>
            <a:r>
              <a:rPr lang="de-DE" sz="2000" dirty="0" smtClean="0"/>
              <a:t>:</a:t>
            </a:r>
          </a:p>
          <a:p>
            <a:pPr marL="627063">
              <a:buFontTx/>
              <a:buNone/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Göğüs kafesinin ortasına,</a:t>
            </a:r>
          </a:p>
          <a:p>
            <a:pPr marL="627063">
              <a:buFontTx/>
              <a:buNone/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kuvvetli ve hızlı bir şekilde, </a:t>
            </a:r>
          </a:p>
          <a:p>
            <a:pPr marL="627063">
              <a:buFontTx/>
              <a:buNone/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dakikada en az </a:t>
            </a:r>
            <a:r>
              <a:rPr lang="de-DE" sz="2000" dirty="0" smtClean="0">
                <a:solidFill>
                  <a:srgbClr val="A51E28"/>
                </a:solidFill>
              </a:rPr>
              <a:t>100</a:t>
            </a:r>
            <a:r>
              <a:rPr lang="tr-TR" sz="2000" dirty="0" smtClean="0">
                <a:solidFill>
                  <a:srgbClr val="A51E28"/>
                </a:solidFill>
              </a:rPr>
              <a:t> kez kalp masajı</a:t>
            </a:r>
          </a:p>
          <a:p>
            <a:pPr marL="627063">
              <a:buFontTx/>
              <a:buNone/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uygulayınız.. </a:t>
            </a:r>
            <a:r>
              <a:rPr lang="de-DE" sz="2000" dirty="0" smtClean="0">
                <a:solidFill>
                  <a:srgbClr val="A51E28"/>
                </a:solidFill>
              </a:rPr>
              <a:t> </a:t>
            </a:r>
            <a:br>
              <a:rPr lang="de-DE" sz="2000" dirty="0" smtClean="0">
                <a:solidFill>
                  <a:srgbClr val="A51E28"/>
                </a:solidFill>
              </a:rPr>
            </a:br>
            <a:r>
              <a:rPr lang="de-DE" sz="2000" dirty="0" smtClean="0">
                <a:solidFill>
                  <a:srgbClr val="A51E28"/>
                </a:solidFill>
              </a:rPr>
              <a:t/>
            </a:r>
            <a:br>
              <a:rPr lang="de-DE" sz="2000" dirty="0" smtClean="0">
                <a:solidFill>
                  <a:srgbClr val="A51E28"/>
                </a:solidFill>
              </a:rPr>
            </a:br>
            <a:endParaRPr lang="de-DE" sz="2000" dirty="0" smtClean="0">
              <a:solidFill>
                <a:srgbClr val="A51E28"/>
              </a:solidFill>
            </a:endParaRPr>
          </a:p>
        </p:txBody>
      </p:sp>
      <p:pic>
        <p:nvPicPr>
          <p:cNvPr id="27650" name="Picture 11" descr="BDA_100Pro_Illu03_DRUECK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6138" y="2435225"/>
            <a:ext cx="347980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Ne yapmalıyız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19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Konu Başlıkları</a:t>
            </a:r>
            <a:endParaRPr lang="de-DE" dirty="0"/>
          </a:p>
        </p:txBody>
      </p:sp>
      <p:sp>
        <p:nvSpPr>
          <p:cNvPr id="10242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8623300" cy="4035425"/>
          </a:xfrm>
        </p:spPr>
        <p:txBody>
          <a:bodyPr/>
          <a:lstStyle/>
          <a:p>
            <a:r>
              <a:rPr lang="de-DE" sz="2000" smtClean="0">
                <a:latin typeface="Arial" charset="0"/>
                <a:ea typeface="ＭＳ Ｐゴシック" pitchFamily="34" charset="-128"/>
                <a:cs typeface="Arial" charset="0"/>
              </a:rPr>
              <a:t> </a:t>
            </a:r>
            <a:r>
              <a:rPr lang="tr-TR" sz="2000" smtClean="0">
                <a:latin typeface="Arial" charset="0"/>
                <a:ea typeface="ＭＳ Ｐゴシック" pitchFamily="34" charset="-128"/>
                <a:cs typeface="Arial" charset="0"/>
              </a:rPr>
              <a:t>Dolaşım ile ilgili temel kavramlar</a:t>
            </a:r>
            <a:endParaRPr lang="de-DE" sz="200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endParaRPr lang="de-DE" sz="200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r>
              <a:rPr lang="de-DE" sz="2000" smtClean="0">
                <a:latin typeface="Arial" charset="0"/>
                <a:ea typeface="ＭＳ Ｐゴシック" pitchFamily="34" charset="-128"/>
                <a:cs typeface="Arial" charset="0"/>
              </a:rPr>
              <a:t> </a:t>
            </a:r>
            <a:r>
              <a:rPr lang="tr-TR" sz="2000" smtClean="0">
                <a:latin typeface="Arial" charset="0"/>
                <a:ea typeface="ＭＳ Ｐゴシック" pitchFamily="34" charset="-128"/>
                <a:cs typeface="Arial" charset="0"/>
              </a:rPr>
              <a:t>Dolaşımın durması ile ilgili temel kavramlar</a:t>
            </a:r>
            <a:endParaRPr lang="de-DE" sz="200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endParaRPr lang="de-DE" sz="200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r>
              <a:rPr lang="de-DE" sz="2000" smtClean="0">
                <a:latin typeface="Arial" charset="0"/>
                <a:ea typeface="ＭＳ Ｐゴシック" pitchFamily="34" charset="-128"/>
                <a:cs typeface="Arial" charset="0"/>
              </a:rPr>
              <a:t> </a:t>
            </a:r>
            <a:r>
              <a:rPr lang="tr-TR" sz="2000" smtClean="0">
                <a:latin typeface="Arial" charset="0"/>
                <a:ea typeface="ＭＳ Ｐゴシック" pitchFamily="34" charset="-128"/>
                <a:cs typeface="Arial" charset="0"/>
              </a:rPr>
              <a:t>Dolaşımın durmasının tanınması</a:t>
            </a:r>
            <a:endParaRPr lang="de-DE" sz="200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endParaRPr lang="de-DE" sz="200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r>
              <a:rPr lang="de-DE" sz="2000" smtClean="0">
                <a:latin typeface="Arial" charset="0"/>
                <a:ea typeface="ＭＳ Ｐゴシック" pitchFamily="34" charset="-128"/>
                <a:cs typeface="Arial" charset="0"/>
              </a:rPr>
              <a:t> </a:t>
            </a:r>
            <a:r>
              <a:rPr lang="tr-TR" sz="2000" smtClean="0">
                <a:latin typeface="Arial" charset="0"/>
                <a:ea typeface="ＭＳ Ｐゴシック" pitchFamily="34" charset="-128"/>
                <a:cs typeface="Arial" charset="0"/>
              </a:rPr>
              <a:t>Yardım çağırmak</a:t>
            </a:r>
            <a:endParaRPr lang="de-DE" sz="200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endParaRPr lang="de-DE" sz="200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r>
              <a:rPr lang="de-DE" sz="2000" smtClean="0">
                <a:latin typeface="Arial" charset="0"/>
                <a:ea typeface="ＭＳ Ｐゴシック" pitchFamily="34" charset="-128"/>
                <a:cs typeface="Arial" charset="0"/>
              </a:rPr>
              <a:t> </a:t>
            </a:r>
            <a:r>
              <a:rPr lang="tr-TR" sz="2000" smtClean="0">
                <a:latin typeface="Arial" charset="0"/>
                <a:ea typeface="ＭＳ Ｐゴシック" pitchFamily="34" charset="-128"/>
                <a:cs typeface="Arial" charset="0"/>
              </a:rPr>
              <a:t>Kurtarıcı ekiplerin devreye sokulması</a:t>
            </a:r>
            <a:endParaRPr lang="de-DE" sz="200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endParaRPr lang="de-DE" sz="200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r>
              <a:rPr lang="de-DE" sz="2000" smtClean="0">
                <a:latin typeface="Arial" charset="0"/>
                <a:ea typeface="ＭＳ Ｐゴシック" pitchFamily="34" charset="-128"/>
                <a:cs typeface="Arial" charset="0"/>
              </a:rPr>
              <a:t> </a:t>
            </a:r>
            <a:r>
              <a:rPr lang="tr-TR" sz="2000" smtClean="0">
                <a:latin typeface="Arial" charset="0"/>
                <a:ea typeface="ＭＳ Ｐゴシック" pitchFamily="34" charset="-128"/>
                <a:cs typeface="Arial" charset="0"/>
              </a:rPr>
              <a:t>Konunun anlaşılması ve kalp masajının etkili olarak yapılması</a:t>
            </a:r>
            <a:endParaRPr lang="de-DE" sz="200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tr-TR" sz="2000" dirty="0" smtClean="0"/>
              <a:t> Kalp Masajı yapınız</a:t>
            </a:r>
            <a:r>
              <a:rPr lang="de-DE" sz="2000" dirty="0" smtClean="0"/>
              <a:t>:</a:t>
            </a:r>
          </a:p>
          <a:p>
            <a:pPr marL="627063"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 Kollarınızı bükmeden</a:t>
            </a:r>
          </a:p>
          <a:p>
            <a:pPr marL="627063"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 Göğüs kafesinin ortasına</a:t>
            </a:r>
          </a:p>
          <a:p>
            <a:pPr marL="627063"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 Dik olarak bastırınız</a:t>
            </a: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tr-TR" sz="1800" b="0" dirty="0" smtClean="0">
                <a:solidFill>
                  <a:srgbClr val="595959"/>
                </a:solidFill>
              </a:rPr>
              <a:t>Yardım gelene kadar devam ediniz</a:t>
            </a:r>
            <a:endParaRPr lang="de-DE" sz="18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sz="2000" dirty="0" smtClean="0">
              <a:solidFill>
                <a:srgbClr val="A51E28"/>
              </a:solidFill>
            </a:endParaRPr>
          </a:p>
        </p:txBody>
      </p:sp>
      <p:pic>
        <p:nvPicPr>
          <p:cNvPr id="28674" name="Picture 17" descr="BDA_100Pro_Illu06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4913" y="2779713"/>
            <a:ext cx="28352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Ne yapmalıyız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20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Özet</a:t>
            </a:r>
            <a:r>
              <a:rPr lang="de-DE" dirty="0" smtClean="0"/>
              <a:t>:</a:t>
            </a:r>
            <a:r>
              <a:rPr lang="tr-TR" dirty="0" smtClean="0"/>
              <a:t> Ne yapmalıyız</a:t>
            </a:r>
            <a:r>
              <a:rPr lang="de-DE" dirty="0" smtClean="0"/>
              <a:t>?</a:t>
            </a:r>
            <a:endParaRPr lang="de-DE" dirty="0"/>
          </a:p>
        </p:txBody>
      </p:sp>
      <p:pic>
        <p:nvPicPr>
          <p:cNvPr id="11" name="Bild 10" descr="100Pro_3Grafiken_Schaubild_01_rot_türkisc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62" y="2465335"/>
            <a:ext cx="8540770" cy="3617965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21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Artık bunları biliyorsunuz</a:t>
            </a:r>
            <a:r>
              <a:rPr lang="de-DE" dirty="0" smtClean="0"/>
              <a:t>:</a:t>
            </a:r>
            <a:endParaRPr lang="de-DE" dirty="0"/>
          </a:p>
        </p:txBody>
      </p:sp>
      <p:sp>
        <p:nvSpPr>
          <p:cNvPr id="30722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8501063" cy="4035425"/>
          </a:xfrm>
        </p:spPr>
        <p:txBody>
          <a:bodyPr/>
          <a:lstStyle/>
          <a:p>
            <a:pPr>
              <a:lnSpc>
                <a:spcPct val="110000"/>
              </a:lnSpc>
              <a:tabLst>
                <a:tab pos="265113" algn="l"/>
              </a:tabLst>
            </a:pPr>
            <a:r>
              <a:rPr lang="de-DE" sz="2400" dirty="0" smtClean="0">
                <a:latin typeface="Arial" charset="0"/>
                <a:ea typeface="ＭＳ Ｐゴシック" pitchFamily="34" charset="-128"/>
                <a:cs typeface="Arial" charset="0"/>
              </a:rPr>
              <a:t> </a:t>
            </a:r>
            <a:r>
              <a:rPr lang="tr-TR" sz="2400" dirty="0" smtClean="0">
                <a:latin typeface="Arial" charset="0"/>
                <a:ea typeface="ＭＳ Ｐゴシック" pitchFamily="34" charset="-128"/>
                <a:cs typeface="Arial" charset="0"/>
              </a:rPr>
              <a:t>Bir insan için kalp-dolaşım durmasının neden </a:t>
            </a:r>
            <a:br>
              <a:rPr lang="tr-TR" sz="2400" dirty="0" smtClean="0"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lang="tr-TR" sz="2400" dirty="0" smtClean="0">
                <a:latin typeface="Arial" charset="0"/>
                <a:ea typeface="ＭＳ Ｐゴシック" pitchFamily="34" charset="-128"/>
                <a:cs typeface="Arial" charset="0"/>
              </a:rPr>
              <a:t> tehlikeli ve zararlı olduğunu</a:t>
            </a:r>
            <a:endParaRPr lang="de-DE" sz="24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endParaRPr lang="de-DE" sz="24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r>
              <a:rPr lang="de-DE" sz="2400" dirty="0" smtClean="0">
                <a:latin typeface="Arial" charset="0"/>
                <a:ea typeface="ＭＳ Ｐゴシック" pitchFamily="34" charset="-128"/>
                <a:cs typeface="Arial" charset="0"/>
              </a:rPr>
              <a:t> </a:t>
            </a:r>
            <a:r>
              <a:rPr lang="tr-TR" sz="2400" dirty="0" smtClean="0">
                <a:latin typeface="Arial" charset="0"/>
                <a:ea typeface="ＭＳ Ｐゴシック" pitchFamily="34" charset="-128"/>
                <a:cs typeface="Arial" charset="0"/>
              </a:rPr>
              <a:t>Bir kalp-dolaşım durmasını nasıl tanıyacağınızı</a:t>
            </a:r>
            <a:endParaRPr lang="de-DE" sz="24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endParaRPr lang="de-DE" sz="24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r>
              <a:rPr lang="de-DE" sz="2400" dirty="0" smtClean="0">
                <a:latin typeface="Arial" charset="0"/>
                <a:ea typeface="ＭＳ Ｐゴシック" pitchFamily="34" charset="-128"/>
                <a:cs typeface="Arial" charset="0"/>
              </a:rPr>
              <a:t> </a:t>
            </a:r>
            <a:r>
              <a:rPr lang="tr-TR" sz="2400" dirty="0" smtClean="0">
                <a:latin typeface="Arial" charset="0"/>
                <a:ea typeface="ＭＳ Ｐゴシック" pitchFamily="34" charset="-128"/>
                <a:cs typeface="Arial" charset="0"/>
              </a:rPr>
              <a:t>Kalbi ve dolaşımı durmuş olan bir insana nasıl </a:t>
            </a:r>
            <a:br>
              <a:rPr lang="tr-TR" sz="2400" dirty="0" smtClean="0"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lang="tr-TR" sz="2400" dirty="0" smtClean="0">
                <a:latin typeface="Arial" charset="0"/>
                <a:ea typeface="ＭＳ Ｐゴシック" pitchFamily="34" charset="-128"/>
                <a:cs typeface="Arial" charset="0"/>
              </a:rPr>
              <a:t> yardım edebileceğinizi: </a:t>
            </a:r>
            <a:r>
              <a:rPr lang="de-DE" sz="2400" dirty="0" smtClean="0">
                <a:latin typeface="Arial" charset="0"/>
                <a:ea typeface="ＭＳ Ｐゴシック" pitchFamily="34" charset="-128"/>
                <a:cs typeface="Arial" charset="0"/>
              </a:rPr>
              <a:t/>
            </a:r>
            <a:br>
              <a:rPr lang="de-DE" sz="2400" dirty="0" smtClean="0"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lang="de-DE" sz="2400" dirty="0" smtClean="0">
                <a:latin typeface="Arial" charset="0"/>
                <a:ea typeface="ＭＳ Ｐゴシック" pitchFamily="34" charset="-128"/>
                <a:cs typeface="Arial" charset="0"/>
              </a:rPr>
              <a:t>	</a:t>
            </a:r>
            <a:br>
              <a:rPr lang="de-DE" sz="2400" dirty="0" smtClean="0"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lang="de-DE" sz="2400" dirty="0" smtClean="0">
                <a:latin typeface="Arial" charset="0"/>
                <a:ea typeface="ＭＳ Ｐゴシック" pitchFamily="34" charset="-128"/>
                <a:cs typeface="Arial" charset="0"/>
              </a:rPr>
              <a:t>	</a:t>
            </a:r>
            <a:r>
              <a:rPr lang="tr-TR" sz="2400" dirty="0" smtClean="0">
                <a:solidFill>
                  <a:schemeClr val="accent1"/>
                </a:solidFill>
                <a:latin typeface="Arial" charset="0"/>
                <a:ea typeface="ＭＳ Ｐゴシック" pitchFamily="34" charset="-128"/>
                <a:cs typeface="Arial" charset="0"/>
              </a:rPr>
              <a:t>Siz artık bir hayat kurtarabilirsiniz ! </a:t>
            </a:r>
            <a:endParaRPr lang="de-DE" sz="2400" dirty="0" smtClean="0">
              <a:solidFill>
                <a:srgbClr val="A51E28"/>
              </a:solidFill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endParaRPr lang="de-DE" sz="24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endParaRPr lang="de-DE" sz="2400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EinLebenRetten_Logo_türkisch_weiss.jpg"/>
          <p:cNvPicPr>
            <a:picLocks noChangeAspect="1"/>
          </p:cNvPicPr>
          <p:nvPr/>
        </p:nvPicPr>
        <p:blipFill>
          <a:blip r:embed="rId2"/>
          <a:srcRect b="1263"/>
          <a:stretch>
            <a:fillRect/>
          </a:stretch>
        </p:blipFill>
        <p:spPr>
          <a:xfrm>
            <a:off x="3429867" y="893482"/>
            <a:ext cx="2297833" cy="226881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24</a:t>
            </a:fld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</p:spPr>
        <p:txBody>
          <a:bodyPr/>
          <a:lstStyle/>
          <a:p>
            <a:r>
              <a:rPr lang="de-DE" dirty="0" smtClean="0"/>
              <a:t>YENİDEN </a:t>
            </a:r>
            <a:r>
              <a:rPr lang="de-DE" dirty="0"/>
              <a:t>CANLANDIRMA </a:t>
            </a:r>
            <a:r>
              <a:rPr lang="de-DE" dirty="0" smtClean="0"/>
              <a:t>HAFTASI</a:t>
            </a:r>
            <a:br>
              <a:rPr lang="de-DE" dirty="0" smtClean="0"/>
            </a:br>
            <a:r>
              <a:rPr lang="de-DE" dirty="0" smtClean="0"/>
              <a:t>her </a:t>
            </a:r>
            <a:r>
              <a:rPr lang="de-DE" dirty="0" err="1" smtClean="0"/>
              <a:t>zaman</a:t>
            </a:r>
            <a:r>
              <a:rPr lang="de-DE" dirty="0" smtClean="0"/>
              <a:t> </a:t>
            </a:r>
            <a:r>
              <a:rPr lang="de-DE" dirty="0" err="1" smtClean="0"/>
              <a:t>hafta</a:t>
            </a:r>
            <a:r>
              <a:rPr lang="de-DE" dirty="0" smtClean="0"/>
              <a:t> 38 </a:t>
            </a:r>
            <a:r>
              <a:rPr lang="de-DE" dirty="0" smtClean="0"/>
              <a:t>de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0075" y="747713"/>
            <a:ext cx="6245225" cy="765175"/>
          </a:xfrm>
        </p:spPr>
        <p:txBody>
          <a:bodyPr/>
          <a:lstStyle/>
          <a:p>
            <a:pPr>
              <a:defRPr/>
            </a:pPr>
            <a:r>
              <a:rPr lang="tr-TR" dirty="0" smtClean="0"/>
              <a:t>Bu sunumdan sonra öğrenecekleriniz:</a:t>
            </a:r>
            <a:endParaRPr lang="de-DE" dirty="0"/>
          </a:p>
        </p:txBody>
      </p:sp>
      <p:sp>
        <p:nvSpPr>
          <p:cNvPr id="11266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8305800" cy="4035425"/>
          </a:xfrm>
        </p:spPr>
        <p:txBody>
          <a:bodyPr/>
          <a:lstStyle/>
          <a:p>
            <a:pPr>
              <a:tabLst>
                <a:tab pos="265113" algn="l"/>
              </a:tabLst>
            </a:pPr>
            <a:r>
              <a:rPr lang="de-DE" sz="2000" dirty="0" smtClean="0">
                <a:latin typeface="Arial" charset="0"/>
                <a:ea typeface="ＭＳ Ｐゴシック" pitchFamily="34" charset="-128"/>
                <a:cs typeface="Arial" charset="0"/>
              </a:rPr>
              <a:t> 	</a:t>
            </a:r>
            <a:r>
              <a:rPr lang="tr-TR" sz="2000" dirty="0" smtClean="0">
                <a:latin typeface="Arial" charset="0"/>
                <a:ea typeface="ＭＳ Ｐゴシック" pitchFamily="34" charset="-128"/>
                <a:cs typeface="Arial" charset="0"/>
              </a:rPr>
              <a:t>Kalp ve dolaşımın durması bir insan için neden tehlikeli ve  	zararlıdır? </a:t>
            </a:r>
            <a:endParaRPr lang="de-DE" sz="20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tabLst>
                <a:tab pos="265113" algn="l"/>
              </a:tabLst>
            </a:pPr>
            <a:endParaRPr lang="de-DE" sz="20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tabLst>
                <a:tab pos="265113" algn="l"/>
              </a:tabLst>
            </a:pPr>
            <a:r>
              <a:rPr lang="de-DE" sz="2000" dirty="0" smtClean="0">
                <a:latin typeface="Arial" charset="0"/>
                <a:ea typeface="ＭＳ Ｐゴシック" pitchFamily="34" charset="-128"/>
                <a:cs typeface="Arial" charset="0"/>
              </a:rPr>
              <a:t> 	</a:t>
            </a:r>
            <a:r>
              <a:rPr lang="tr-TR" sz="2000" dirty="0" smtClean="0">
                <a:latin typeface="Arial" charset="0"/>
                <a:ea typeface="ＭＳ Ｐゴシック" pitchFamily="34" charset="-128"/>
                <a:cs typeface="Arial" charset="0"/>
              </a:rPr>
              <a:t>Bir kalp-dolaşım durmasını nasıl anlayabilirsiniz</a:t>
            </a:r>
            <a:endParaRPr lang="de-DE" sz="20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tabLst>
                <a:tab pos="265113" algn="l"/>
              </a:tabLst>
            </a:pPr>
            <a:endParaRPr lang="de-DE" sz="20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tabLst>
                <a:tab pos="265113" algn="l"/>
              </a:tabLst>
            </a:pPr>
            <a:r>
              <a:rPr lang="de-DE" sz="2000" dirty="0" smtClean="0">
                <a:latin typeface="Arial" charset="0"/>
                <a:ea typeface="ＭＳ Ｐゴシック" pitchFamily="34" charset="-128"/>
                <a:cs typeface="Arial" charset="0"/>
              </a:rPr>
              <a:t> 	</a:t>
            </a:r>
            <a:r>
              <a:rPr lang="tr-TR" sz="2000" dirty="0" smtClean="0">
                <a:latin typeface="Arial" charset="0"/>
                <a:ea typeface="ＭＳ Ｐゴシック" pitchFamily="34" charset="-128"/>
                <a:cs typeface="Arial" charset="0"/>
              </a:rPr>
              <a:t>Kalp-dolaşım durması gerçekleşmiş olan bir insana nasıl  	yardımcı olabilirsiniz ve bir hayatını nasıl kurtarabilirsiniz. </a:t>
            </a:r>
            <a:endParaRPr lang="de-DE" sz="2000" dirty="0" smtClean="0">
              <a:latin typeface="Arial" charset="0"/>
              <a:ea typeface="ＭＳ Ｐゴシック" pitchFamily="34" charset="-128"/>
              <a:cs typeface="Arial" charset="0"/>
            </a:endParaRPr>
          </a:p>
          <a:p>
            <a:pPr>
              <a:tabLst>
                <a:tab pos="265113" algn="l"/>
              </a:tabLst>
            </a:pPr>
            <a:endParaRPr lang="de-DE" sz="2000" dirty="0" smtClean="0"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2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Inhaltsplatzhalter 2"/>
          <p:cNvSpPr>
            <a:spLocks/>
          </p:cNvSpPr>
          <p:nvPr/>
        </p:nvSpPr>
        <p:spPr bwMode="auto">
          <a:xfrm>
            <a:off x="4025900" y="2663825"/>
            <a:ext cx="1130300" cy="466725"/>
          </a:xfrm>
          <a:prstGeom prst="rect">
            <a:avLst/>
          </a:prstGeom>
          <a:solidFill>
            <a:schemeClr val="bg1">
              <a:alpha val="45097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tr-TR" sz="2000" b="1">
                <a:cs typeface="Arial" charset="0"/>
              </a:rPr>
              <a:t>Beyin</a:t>
            </a:r>
            <a:endParaRPr lang="de-DE" sz="2000" b="1">
              <a:cs typeface="Arial" charset="0"/>
            </a:endParaRPr>
          </a:p>
        </p:txBody>
      </p:sp>
      <p:sp>
        <p:nvSpPr>
          <p:cNvPr id="12291" name="Inhaltsplatzhalter 2"/>
          <p:cNvSpPr txBox="1">
            <a:spLocks/>
          </p:cNvSpPr>
          <p:nvPr/>
        </p:nvSpPr>
        <p:spPr bwMode="auto">
          <a:xfrm>
            <a:off x="3600450" y="5205413"/>
            <a:ext cx="1903413" cy="608012"/>
          </a:xfrm>
          <a:prstGeom prst="rect">
            <a:avLst/>
          </a:prstGeom>
          <a:solidFill>
            <a:schemeClr val="bg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tr-TR" sz="2000" b="1"/>
              <a:t>Kalp ve dolaşım</a:t>
            </a:r>
            <a:endParaRPr lang="de-DE" sz="2000" b="1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Biz insanların dolaşımının sürmesi neden önemlidir?</a:t>
            </a:r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Inhaltsplatzhalter 2"/>
          <p:cNvSpPr txBox="1">
            <a:spLocks/>
          </p:cNvSpPr>
          <p:nvPr/>
        </p:nvSpPr>
        <p:spPr bwMode="auto">
          <a:xfrm>
            <a:off x="-52388" y="3429000"/>
            <a:ext cx="3460751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tr-TR" sz="20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Oksijenden fakir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tr-TR" sz="20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kan</a:t>
            </a:r>
            <a:endParaRPr lang="de-DE" sz="2000" b="1" dirty="0">
              <a:solidFill>
                <a:schemeClr val="accent5"/>
              </a:solidFill>
              <a:latin typeface="Arial"/>
              <a:ea typeface="ＭＳ Ｐゴシック" pitchFamily="1" charset="-128"/>
              <a:cs typeface="Arial"/>
            </a:endParaRPr>
          </a:p>
        </p:txBody>
      </p:sp>
      <p:sp>
        <p:nvSpPr>
          <p:cNvPr id="12296" name="Inhaltsplatzhalter 2"/>
          <p:cNvSpPr txBox="1">
            <a:spLocks/>
          </p:cNvSpPr>
          <p:nvPr/>
        </p:nvSpPr>
        <p:spPr bwMode="auto">
          <a:xfrm>
            <a:off x="5722938" y="3429000"/>
            <a:ext cx="3478212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tr-TR" sz="2000" b="1">
                <a:solidFill>
                  <a:schemeClr val="accent1"/>
                </a:solidFill>
                <a:cs typeface="Arial" charset="0"/>
              </a:rPr>
              <a:t>Oksijenden zengin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tr-TR" sz="2000" b="1">
                <a:solidFill>
                  <a:schemeClr val="accent1"/>
                </a:solidFill>
                <a:cs typeface="Arial" charset="0"/>
              </a:rPr>
              <a:t>kan</a:t>
            </a:r>
            <a:endParaRPr lang="de-DE" sz="2000" b="1">
              <a:solidFill>
                <a:schemeClr val="accent1"/>
              </a:solidFill>
              <a:cs typeface="Arial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İnsanın kalbi ve dolaşımı neden durur?</a:t>
            </a:r>
            <a:endParaRPr lang="de-DE" dirty="0"/>
          </a:p>
        </p:txBody>
      </p:sp>
      <p:sp>
        <p:nvSpPr>
          <p:cNvPr id="12290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88"/>
              </a:spcBef>
              <a:buFontTx/>
              <a:buNone/>
              <a:tabLst>
                <a:tab pos="265113" algn="l"/>
              </a:tabLst>
              <a:defRPr/>
            </a:pPr>
            <a:r>
              <a:rPr lang="tr-TR" sz="2000" dirty="0" smtClean="0">
                <a:latin typeface="Arial" charset="0"/>
                <a:ea typeface="ＭＳ Ｐゴシック"/>
                <a:cs typeface="Arial" charset="0"/>
              </a:rPr>
              <a:t>Kalp Hastalıkları</a:t>
            </a: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:</a:t>
            </a:r>
          </a:p>
          <a:p>
            <a:pPr>
              <a:spcBef>
                <a:spcPts val="388"/>
              </a:spcBef>
              <a:tabLst>
                <a:tab pos="265113" algn="l"/>
              </a:tabLst>
              <a:defRPr/>
            </a:pPr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spcBef>
                <a:spcPts val="388"/>
              </a:spcBef>
              <a:tabLst>
                <a:tab pos="265113" algn="l"/>
              </a:tabLst>
              <a:defRPr/>
            </a:pP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</a:t>
            </a:r>
            <a:r>
              <a:rPr lang="tr-TR" sz="2000" dirty="0" smtClean="0">
                <a:latin typeface="Arial" charset="0"/>
                <a:ea typeface="ＭＳ Ｐゴシック"/>
                <a:cs typeface="Arial" charset="0"/>
              </a:rPr>
              <a:t>Kalp ritminde bozukluklar</a:t>
            </a: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/>
            </a:r>
            <a:br>
              <a:rPr lang="de-DE" sz="2000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	</a:t>
            </a:r>
            <a:r>
              <a:rPr lang="tr-TR" sz="2000" b="0" dirty="0" smtClean="0">
                <a:solidFill>
                  <a:srgbClr val="595959"/>
                </a:solidFill>
                <a:latin typeface="Arial" charset="0"/>
                <a:ea typeface="ＭＳ Ｐゴシック"/>
                <a:cs typeface="Arial" charset="0"/>
              </a:rPr>
              <a:t>Kalp düzenli ritim dışında atmaya başlar</a:t>
            </a:r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spcBef>
                <a:spcPts val="388"/>
              </a:spcBef>
              <a:buFontTx/>
              <a:buNone/>
              <a:tabLst>
                <a:tab pos="265113" algn="l"/>
              </a:tabLst>
              <a:defRPr/>
            </a:pPr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spcBef>
                <a:spcPts val="388"/>
              </a:spcBef>
              <a:tabLst>
                <a:tab pos="265113" algn="l"/>
              </a:tabLst>
              <a:defRPr/>
            </a:pP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</a:t>
            </a:r>
            <a:r>
              <a:rPr lang="tr-TR" sz="2000" dirty="0" smtClean="0">
                <a:latin typeface="Arial" charset="0"/>
                <a:ea typeface="ＭＳ Ｐゴシック"/>
                <a:cs typeface="Arial" charset="0"/>
              </a:rPr>
              <a:t>Kalbin kanlanmasında bozulma</a:t>
            </a: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/>
            </a:r>
            <a:br>
              <a:rPr lang="de-DE" sz="2000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</a:t>
            </a:r>
            <a:r>
              <a:rPr lang="tr-TR" sz="2000" b="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/>
                <a:cs typeface="Arial" charset="0"/>
              </a:rPr>
              <a:t>Atımları düzensiz olan bir kalp yeterli çalışamaz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/>
                <a:cs typeface="Arial" charset="0"/>
              </a:rPr>
              <a:t>	</a:t>
            </a:r>
            <a:endParaRPr lang="de-DE" sz="2000" b="0" dirty="0" smtClean="0">
              <a:solidFill>
                <a:schemeClr val="bg1">
                  <a:lumMod val="50000"/>
                </a:schemeClr>
              </a:solidFill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3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Inhaltsplatzhalter 2"/>
          <p:cNvSpPr>
            <a:spLocks/>
          </p:cNvSpPr>
          <p:nvPr/>
        </p:nvSpPr>
        <p:spPr bwMode="auto">
          <a:xfrm>
            <a:off x="4000500" y="2663825"/>
            <a:ext cx="1155700" cy="466725"/>
          </a:xfrm>
          <a:prstGeom prst="rect">
            <a:avLst/>
          </a:prstGeom>
          <a:solidFill>
            <a:schemeClr val="bg1">
              <a:alpha val="45097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tr-TR" sz="2000" b="1">
                <a:cs typeface="Arial" charset="0"/>
              </a:rPr>
              <a:t>Beyin</a:t>
            </a:r>
            <a:endParaRPr lang="de-DE" sz="2000" b="1">
              <a:cs typeface="Arial" charset="0"/>
            </a:endParaRPr>
          </a:p>
        </p:txBody>
      </p:sp>
      <p:sp>
        <p:nvSpPr>
          <p:cNvPr id="14339" name="Inhaltsplatzhalter 2"/>
          <p:cNvSpPr txBox="1">
            <a:spLocks/>
          </p:cNvSpPr>
          <p:nvPr/>
        </p:nvSpPr>
        <p:spPr bwMode="auto">
          <a:xfrm>
            <a:off x="3581400" y="5186363"/>
            <a:ext cx="1944688" cy="466725"/>
          </a:xfrm>
          <a:prstGeom prst="rect">
            <a:avLst/>
          </a:prstGeom>
          <a:solidFill>
            <a:schemeClr val="bg1">
              <a:alpha val="43921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tr-TR" sz="2000" b="1"/>
              <a:t>Kalp ve dolaşım</a:t>
            </a:r>
            <a:endParaRPr lang="de-DE" sz="2000" b="1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Biz insanların dolaşımının sürmesi neden önemlidir? </a:t>
            </a:r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Inhaltsplatzhalter 2"/>
          <p:cNvSpPr txBox="1">
            <a:spLocks/>
          </p:cNvSpPr>
          <p:nvPr/>
        </p:nvSpPr>
        <p:spPr bwMode="auto">
          <a:xfrm>
            <a:off x="314325" y="3429000"/>
            <a:ext cx="27320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tr-TR" sz="20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Oksijenden fakir kan</a:t>
            </a:r>
            <a:endParaRPr lang="de-DE" sz="2000" b="1" dirty="0">
              <a:solidFill>
                <a:schemeClr val="accent5"/>
              </a:solidFill>
              <a:latin typeface="Arial"/>
              <a:ea typeface="ＭＳ Ｐゴシック" pitchFamily="1" charset="-128"/>
              <a:cs typeface="Arial"/>
            </a:endParaRPr>
          </a:p>
        </p:txBody>
      </p:sp>
      <p:sp>
        <p:nvSpPr>
          <p:cNvPr id="14344" name="Inhaltsplatzhalter 2"/>
          <p:cNvSpPr txBox="1">
            <a:spLocks/>
          </p:cNvSpPr>
          <p:nvPr/>
        </p:nvSpPr>
        <p:spPr bwMode="auto">
          <a:xfrm>
            <a:off x="6091238" y="3429000"/>
            <a:ext cx="274637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tr-TR" sz="2000" b="1">
                <a:solidFill>
                  <a:schemeClr val="accent1"/>
                </a:solidFill>
                <a:cs typeface="Arial" charset="0"/>
              </a:rPr>
              <a:t>Oksijenden zengin kan</a:t>
            </a:r>
            <a:endParaRPr lang="de-DE" sz="2000" b="1">
              <a:solidFill>
                <a:schemeClr val="accent1"/>
              </a:solidFill>
              <a:cs typeface="Arial" charset="0"/>
            </a:endParaRPr>
          </a:p>
        </p:txBody>
      </p:sp>
      <p:sp>
        <p:nvSpPr>
          <p:cNvPr id="14345" name="Inhaltsplatzhalter 2"/>
          <p:cNvSpPr txBox="1">
            <a:spLocks/>
          </p:cNvSpPr>
          <p:nvPr/>
        </p:nvSpPr>
        <p:spPr bwMode="auto">
          <a:xfrm>
            <a:off x="2771775" y="3843338"/>
            <a:ext cx="3600450" cy="539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tr-TR" sz="2000" b="1">
                <a:solidFill>
                  <a:srgbClr val="A51E28"/>
                </a:solidFill>
                <a:cs typeface="Arial" charset="0"/>
              </a:rPr>
              <a:t>Dolaşım durması</a:t>
            </a:r>
            <a:endParaRPr lang="de-DE" sz="2000" b="1">
              <a:solidFill>
                <a:srgbClr val="A51E28"/>
              </a:solidFill>
              <a:cs typeface="Arial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6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Kalp ve dolaşım durması</a:t>
            </a:r>
            <a:r>
              <a:rPr lang="de-DE" dirty="0" smtClean="0"/>
              <a:t>...</a:t>
            </a:r>
            <a:endParaRPr lang="de-DE" dirty="0"/>
          </a:p>
        </p:txBody>
      </p:sp>
      <p:sp>
        <p:nvSpPr>
          <p:cNvPr id="12290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388"/>
              </a:spcBef>
              <a:buFontTx/>
              <a:buNone/>
              <a:tabLst>
                <a:tab pos="265113" algn="l"/>
              </a:tabLst>
              <a:defRPr/>
            </a:pPr>
            <a:endParaRPr lang="de-DE" sz="24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spcBef>
                <a:spcPts val="388"/>
              </a:spcBef>
              <a:tabLst>
                <a:tab pos="265113" algn="l"/>
              </a:tabLst>
              <a:defRPr/>
            </a:pPr>
            <a:r>
              <a:rPr lang="de-DE" sz="2400" dirty="0" smtClean="0"/>
              <a:t> .</a:t>
            </a:r>
            <a:r>
              <a:rPr lang="de-DE" sz="2400" dirty="0"/>
              <a:t>.. </a:t>
            </a:r>
            <a:r>
              <a:rPr lang="tr-TR" sz="2400" dirty="0" smtClean="0"/>
              <a:t>Almanya’da her gün</a:t>
            </a:r>
            <a:r>
              <a:rPr lang="de-DE" sz="2400" dirty="0" smtClean="0"/>
              <a:t>– </a:t>
            </a:r>
            <a:r>
              <a:rPr lang="de-DE" sz="2400" dirty="0"/>
              <a:t>250 </a:t>
            </a:r>
            <a:r>
              <a:rPr lang="tr-TR" sz="2400" dirty="0" smtClean="0"/>
              <a:t>kişide meydana gelmektedir</a:t>
            </a:r>
            <a:r>
              <a:rPr lang="de-DE" sz="2400" dirty="0" smtClean="0"/>
              <a:t>!</a:t>
            </a:r>
            <a:endParaRPr lang="de-DE" sz="2400" dirty="0"/>
          </a:p>
          <a:p>
            <a:pPr marL="0" indent="0">
              <a:spcBef>
                <a:spcPts val="388"/>
              </a:spcBef>
              <a:buFontTx/>
              <a:buNone/>
              <a:tabLst>
                <a:tab pos="265113" algn="l"/>
              </a:tabLst>
              <a:defRPr/>
            </a:pPr>
            <a:endParaRPr lang="de-DE" sz="24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spcBef>
                <a:spcPts val="388"/>
              </a:spcBef>
              <a:tabLst>
                <a:tab pos="265113" algn="l"/>
              </a:tabLst>
              <a:defRPr/>
            </a:pPr>
            <a:r>
              <a:rPr lang="de-DE" sz="2400" dirty="0" smtClean="0"/>
              <a:t> .</a:t>
            </a:r>
            <a:r>
              <a:rPr lang="de-DE" sz="2400" dirty="0"/>
              <a:t>.. </a:t>
            </a:r>
            <a:r>
              <a:rPr lang="tr-TR" sz="2400" dirty="0" smtClean="0"/>
              <a:t>Olguların </a:t>
            </a:r>
            <a:r>
              <a:rPr lang="de-DE" sz="2400" dirty="0" smtClean="0"/>
              <a:t>¾</a:t>
            </a:r>
            <a:r>
              <a:rPr lang="tr-TR" sz="2400" dirty="0" smtClean="0"/>
              <a:t>’ünde kendi yakınlarınız söz konusudur !</a:t>
            </a:r>
            <a:endParaRPr lang="de-DE" sz="2000" b="0" dirty="0" smtClean="0">
              <a:solidFill>
                <a:srgbClr val="595959"/>
              </a:solidFill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 dirty="0" smtClean="0"/>
              <a:t>Kalp-dolaşım durması neden tehlikelidir</a:t>
            </a:r>
            <a:r>
              <a:rPr lang="de-DE" dirty="0" smtClean="0"/>
              <a:t>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8305800" cy="4035425"/>
          </a:xfrm>
        </p:spPr>
        <p:txBody>
          <a:bodyPr/>
          <a:lstStyle/>
          <a:p>
            <a:pPr marL="0" indent="0">
              <a:lnSpc>
                <a:spcPct val="120000"/>
              </a:lnSpc>
              <a:buFontTx/>
              <a:buNone/>
              <a:tabLst>
                <a:tab pos="265113" algn="l"/>
              </a:tabLst>
              <a:defRPr/>
            </a:pPr>
            <a:r>
              <a:rPr lang="tr-TR" sz="2000" dirty="0" smtClean="0"/>
              <a:t>Vücuttaki</a:t>
            </a:r>
            <a:r>
              <a:rPr lang="tr-TR" sz="2000" dirty="0" smtClean="0">
                <a:solidFill>
                  <a:srgbClr val="A51E28"/>
                </a:solidFill>
              </a:rPr>
              <a:t> her hücre oksijen aldığı süre kadar </a:t>
            </a:r>
            <a:r>
              <a:rPr lang="tr-TR" sz="2000" dirty="0" smtClean="0"/>
              <a:t>yaşar</a:t>
            </a:r>
          </a:p>
          <a:p>
            <a:pPr marL="0" indent="0">
              <a:lnSpc>
                <a:spcPct val="120000"/>
              </a:lnSpc>
              <a:buFontTx/>
              <a:buNone/>
              <a:tabLst>
                <a:tab pos="265113" algn="l"/>
              </a:tabLst>
              <a:defRPr/>
            </a:pPr>
            <a:r>
              <a:rPr lang="tr-TR" sz="2000" dirty="0" smtClean="0">
                <a:solidFill>
                  <a:srgbClr val="A51E28"/>
                </a:solidFill>
              </a:rPr>
              <a:t> 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tr-TR" sz="2000" dirty="0" smtClean="0"/>
              <a:t>Kalp-dolaşım durması sonucunda vücudun çeşitli </a:t>
            </a:r>
            <a:br>
              <a:rPr lang="tr-TR" sz="2000" dirty="0" smtClean="0"/>
            </a:br>
            <a:r>
              <a:rPr lang="tr-TR" sz="2000" dirty="0" smtClean="0"/>
              <a:t>yerindeki hücreler farklı sürelerde ölmeye başlar :</a:t>
            </a:r>
            <a:endParaRPr lang="de-DE" sz="2000" dirty="0" smtClean="0"/>
          </a:p>
          <a:p>
            <a:pPr>
              <a:lnSpc>
                <a:spcPct val="120000"/>
              </a:lnSpc>
              <a:tabLst>
                <a:tab pos="265113" algn="l"/>
              </a:tabLst>
              <a:defRPr/>
            </a:pPr>
            <a:endParaRPr lang="de-DE" sz="2000" dirty="0" smtClean="0"/>
          </a:p>
          <a:p>
            <a:pPr>
              <a:lnSpc>
                <a:spcPct val="120000"/>
              </a:lnSpc>
              <a:tabLst>
                <a:tab pos="265113" algn="l"/>
              </a:tabLst>
              <a:defRPr/>
            </a:pPr>
            <a:r>
              <a:rPr lang="de-DE" sz="2000" dirty="0" smtClean="0"/>
              <a:t> 	</a:t>
            </a:r>
            <a:r>
              <a:rPr lang="tr-TR" sz="2000" dirty="0" smtClean="0"/>
              <a:t>Beyin hücreleri</a:t>
            </a:r>
            <a:r>
              <a:rPr lang="de-DE" sz="2000" dirty="0" smtClean="0"/>
              <a:t>:  3–5 </a:t>
            </a:r>
            <a:r>
              <a:rPr lang="tr-TR" sz="2000" dirty="0" smtClean="0"/>
              <a:t>dakika sonra</a:t>
            </a:r>
            <a:r>
              <a:rPr lang="de-DE" sz="2000" dirty="0" smtClean="0"/>
              <a:t>!</a:t>
            </a:r>
          </a:p>
          <a:p>
            <a:pPr>
              <a:lnSpc>
                <a:spcPct val="120000"/>
              </a:lnSpc>
              <a:tabLst>
                <a:tab pos="265113" algn="l"/>
              </a:tabLst>
              <a:defRPr/>
            </a:pPr>
            <a:endParaRPr lang="de-DE" sz="2000" dirty="0" smtClean="0"/>
          </a:p>
          <a:p>
            <a:pPr>
              <a:lnSpc>
                <a:spcPct val="120000"/>
              </a:lnSpc>
              <a:tabLst>
                <a:tab pos="265113" algn="l"/>
              </a:tabLst>
              <a:defRPr/>
            </a:pPr>
            <a:r>
              <a:rPr lang="de-DE" sz="2000" dirty="0" smtClean="0"/>
              <a:t> 	</a:t>
            </a:r>
            <a:r>
              <a:rPr lang="tr-TR" sz="2000" dirty="0" smtClean="0"/>
              <a:t>Kalp hücreleri</a:t>
            </a:r>
            <a:r>
              <a:rPr lang="de-DE" sz="2000" dirty="0" smtClean="0"/>
              <a:t>: 20</a:t>
            </a:r>
            <a:r>
              <a:rPr lang="tr-TR" sz="2000" dirty="0" smtClean="0"/>
              <a:t> dakika sonra</a:t>
            </a:r>
            <a:r>
              <a:rPr lang="de-DE" sz="2000" dirty="0" smtClean="0"/>
              <a:t>!</a:t>
            </a:r>
            <a:endParaRPr lang="de-DE" sz="2000" dirty="0"/>
          </a:p>
          <a:p>
            <a:pPr>
              <a:lnSpc>
                <a:spcPct val="120000"/>
              </a:lnSpc>
              <a:buFontTx/>
              <a:buNone/>
              <a:tabLst>
                <a:tab pos="265113" algn="l"/>
              </a:tabLst>
              <a:defRPr/>
            </a:pPr>
            <a:endParaRPr lang="de-DE" sz="20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2775" y="440675"/>
            <a:ext cx="6245225" cy="1072213"/>
          </a:xfrm>
        </p:spPr>
        <p:txBody>
          <a:bodyPr/>
          <a:lstStyle/>
          <a:p>
            <a:pPr>
              <a:defRPr/>
            </a:pPr>
            <a:r>
              <a:rPr lang="tr-TR" dirty="0" smtClean="0"/>
              <a:t>Yardımın gecikmesi durumunda hayatta kalma oranları</a:t>
            </a:r>
            <a:endParaRPr lang="de-DE" dirty="0"/>
          </a:p>
        </p:txBody>
      </p:sp>
      <p:pic>
        <p:nvPicPr>
          <p:cNvPr id="17411" name="Inhaltsplatzhalter 3"/>
          <p:cNvPicPr>
            <a:picLocks noChangeAspect="1"/>
          </p:cNvPicPr>
          <p:nvPr/>
        </p:nvPicPr>
        <p:blipFill>
          <a:blip r:embed="rId2"/>
          <a:srcRect l="1492" t="1990" r="179" b="734"/>
          <a:stretch>
            <a:fillRect/>
          </a:stretch>
        </p:blipFill>
        <p:spPr bwMode="auto">
          <a:xfrm>
            <a:off x="512763" y="2413000"/>
            <a:ext cx="8026400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+n_PPT_Template_EinLebenRetten_rot_20130205">
  <a:themeElements>
    <a:clrScheme name="EinLebenRetten-100Pro_ro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A51E28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m+n_PPT_Template_EinLebenRetten_rot_20130205.pot</Template>
  <TotalTime>0</TotalTime>
  <Words>404</Words>
  <Application>Microsoft Office PowerPoint</Application>
  <PresentationFormat>Bildschirmpräsentation (4:3)</PresentationFormat>
  <Paragraphs>147</Paragraphs>
  <Slides>24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0" baseType="lpstr">
      <vt:lpstr>ＭＳ Ｐゴシック</vt:lpstr>
      <vt:lpstr>Arial</vt:lpstr>
      <vt:lpstr>Calibri</vt:lpstr>
      <vt:lpstr>Lucida Grande</vt:lpstr>
      <vt:lpstr>ヒラギノ角ゴ Pro W3</vt:lpstr>
      <vt:lpstr>m+n_PPT_Template_EinLebenRetten_rot_20130205</vt:lpstr>
      <vt:lpstr>PowerPoint-Präsentation</vt:lpstr>
      <vt:lpstr>Konu Başlıkları</vt:lpstr>
      <vt:lpstr>Bu sunumdan sonra öğrenecekleriniz:</vt:lpstr>
      <vt:lpstr>Biz insanların dolaşımının sürmesi neden önemlidir?</vt:lpstr>
      <vt:lpstr>İnsanın kalbi ve dolaşımı neden durur?</vt:lpstr>
      <vt:lpstr>Biz insanların dolaşımının sürmesi neden önemlidir? </vt:lpstr>
      <vt:lpstr>Kalp ve dolaşım durması...</vt:lpstr>
      <vt:lpstr>Kalp-dolaşım durması neden tehlikelidir?</vt:lpstr>
      <vt:lpstr>Yardımın gecikmesi durumunda hayatta kalma oranları</vt:lpstr>
      <vt:lpstr>… ne yapılmalıdır?</vt:lpstr>
      <vt:lpstr>Ne yapmalıyız?</vt:lpstr>
      <vt:lpstr>Ne yapmalıyız?</vt:lpstr>
      <vt:lpstr>Ne yapmalıyız?</vt:lpstr>
      <vt:lpstr>Ne yapmalıyız?</vt:lpstr>
      <vt:lpstr>Ne yapmalıyız?</vt:lpstr>
      <vt:lpstr>Ne yapmalıyız?</vt:lpstr>
      <vt:lpstr>Ne yapmalıyız?</vt:lpstr>
      <vt:lpstr>Ne yapmalıyız?</vt:lpstr>
      <vt:lpstr>Ne yapmalıyız?</vt:lpstr>
      <vt:lpstr>Ne yapmalıyız?</vt:lpstr>
      <vt:lpstr>Özet: Ne yapmalıyız?</vt:lpstr>
      <vt:lpstr>Artık bunları biliyorsunuz:</vt:lpstr>
      <vt:lpstr>PowerPoint-Präsentation</vt:lpstr>
      <vt:lpstr>YENİDEN CANLANDIRMA HAFTASI her zaman hafta 38 de</vt:lpstr>
    </vt:vector>
  </TitlesOfParts>
  <Company>mn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0</dc:title>
  <dc:creator>Esther Mangler</dc:creator>
  <cp:lastModifiedBy>Cristina Wolf</cp:lastModifiedBy>
  <cp:revision>68</cp:revision>
  <dcterms:created xsi:type="dcterms:W3CDTF">2014-04-07T10:33:37Z</dcterms:created>
  <dcterms:modified xsi:type="dcterms:W3CDTF">2020-02-18T09:12:45Z</dcterms:modified>
</cp:coreProperties>
</file>